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258" r:id="rId4"/>
    <p:sldId id="259" r:id="rId5"/>
    <p:sldId id="300" r:id="rId6"/>
    <p:sldId id="301" r:id="rId7"/>
    <p:sldId id="302" r:id="rId8"/>
    <p:sldId id="303" r:id="rId9"/>
    <p:sldId id="304" r:id="rId10"/>
    <p:sldId id="306" r:id="rId11"/>
    <p:sldId id="307" r:id="rId12"/>
    <p:sldId id="308" r:id="rId13"/>
    <p:sldId id="309" r:id="rId14"/>
    <p:sldId id="310" r:id="rId15"/>
    <p:sldId id="311" r:id="rId16"/>
    <p:sldId id="312" r:id="rId17"/>
    <p:sldId id="313" r:id="rId18"/>
    <p:sldId id="314" r:id="rId19"/>
    <p:sldId id="315" r:id="rId20"/>
    <p:sldId id="316" r:id="rId21"/>
    <p:sldId id="317" r:id="rId22"/>
    <p:sldId id="318" r:id="rId23"/>
    <p:sldId id="29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8513" autoAdjust="0"/>
  </p:normalViewPr>
  <p:slideViewPr>
    <p:cSldViewPr snapToGrid="0">
      <p:cViewPr varScale="1">
        <p:scale>
          <a:sx n="90" d="100"/>
          <a:sy n="90" d="100"/>
        </p:scale>
        <p:origin x="1332" y="96"/>
      </p:cViewPr>
      <p:guideLst/>
    </p:cSldViewPr>
  </p:slideViewPr>
  <p:notesTextViewPr>
    <p:cViewPr>
      <p:scale>
        <a:sx n="1" d="1"/>
        <a:sy n="1" d="1"/>
      </p:scale>
      <p:origin x="0" y="-1614"/>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09D250-545A-4131-A418-45AA8A378EA6}" type="doc">
      <dgm:prSet loTypeId="urn:microsoft.com/office/officeart/2005/8/layout/venn1" loCatId="relationship" qsTypeId="urn:microsoft.com/office/officeart/2005/8/quickstyle/simple1" qsCatId="simple" csTypeId="urn:microsoft.com/office/officeart/2005/8/colors/accent1_2" csCatId="accent1" phldr="1"/>
      <dgm:spPr/>
    </dgm:pt>
    <dgm:pt modelId="{FB38FE92-3E44-400F-B977-A6034311020F}">
      <dgm:prSet phldrT="[Text]"/>
      <dgm:spPr/>
      <dgm:t>
        <a:bodyPr/>
        <a:lstStyle/>
        <a:p>
          <a:r>
            <a:rPr lang="en-US" dirty="0"/>
            <a:t>.NET Framework 4.0</a:t>
          </a:r>
        </a:p>
      </dgm:t>
    </dgm:pt>
    <dgm:pt modelId="{F2A47C1E-587B-4421-86B2-F872F7479E72}" type="parTrans" cxnId="{5C3716B3-A686-4882-A8A1-3ACC86A284F8}">
      <dgm:prSet/>
      <dgm:spPr/>
      <dgm:t>
        <a:bodyPr/>
        <a:lstStyle/>
        <a:p>
          <a:endParaRPr lang="en-US"/>
        </a:p>
      </dgm:t>
    </dgm:pt>
    <dgm:pt modelId="{C6F8AC51-5461-4750-9CFC-6FBC9BE1C226}" type="sibTrans" cxnId="{5C3716B3-A686-4882-A8A1-3ACC86A284F8}">
      <dgm:prSet/>
      <dgm:spPr/>
      <dgm:t>
        <a:bodyPr/>
        <a:lstStyle/>
        <a:p>
          <a:endParaRPr lang="en-US"/>
        </a:p>
      </dgm:t>
    </dgm:pt>
    <dgm:pt modelId="{D6EE9679-EE6F-43F7-8F50-ED401C3A775B}">
      <dgm:prSet phldrT="[Text]"/>
      <dgm:spPr/>
      <dgm:t>
        <a:bodyPr/>
        <a:lstStyle/>
        <a:p>
          <a:r>
            <a:rPr lang="en-US" dirty="0"/>
            <a:t>Silverlight 5.0</a:t>
          </a:r>
        </a:p>
      </dgm:t>
    </dgm:pt>
    <dgm:pt modelId="{BBF15E48-DE86-45C9-B4E1-0A9F1936C059}" type="parTrans" cxnId="{5F593214-0917-4070-B10B-EEAD3DA2A62A}">
      <dgm:prSet/>
      <dgm:spPr/>
      <dgm:t>
        <a:bodyPr/>
        <a:lstStyle/>
        <a:p>
          <a:endParaRPr lang="en-US"/>
        </a:p>
      </dgm:t>
    </dgm:pt>
    <dgm:pt modelId="{9DFE99FE-30B3-441D-B7EF-299B51160812}" type="sibTrans" cxnId="{5F593214-0917-4070-B10B-EEAD3DA2A62A}">
      <dgm:prSet/>
      <dgm:spPr/>
      <dgm:t>
        <a:bodyPr/>
        <a:lstStyle/>
        <a:p>
          <a:endParaRPr lang="en-US"/>
        </a:p>
      </dgm:t>
    </dgm:pt>
    <dgm:pt modelId="{3545D2AF-2644-4806-84E9-7B43F93F88D5}" type="pres">
      <dgm:prSet presAssocID="{1509D250-545A-4131-A418-45AA8A378EA6}" presName="compositeShape" presStyleCnt="0">
        <dgm:presLayoutVars>
          <dgm:chMax val="7"/>
          <dgm:dir/>
          <dgm:resizeHandles val="exact"/>
        </dgm:presLayoutVars>
      </dgm:prSet>
      <dgm:spPr/>
    </dgm:pt>
    <dgm:pt modelId="{E0371FD2-CBD8-4364-8DE4-72C81CD50DCB}" type="pres">
      <dgm:prSet presAssocID="{FB38FE92-3E44-400F-B977-A6034311020F}" presName="circ1" presStyleLbl="vennNode1" presStyleIdx="0" presStyleCnt="2"/>
      <dgm:spPr/>
    </dgm:pt>
    <dgm:pt modelId="{E2F4F39A-AFC1-453F-99F7-F2A37ED7BDBB}" type="pres">
      <dgm:prSet presAssocID="{FB38FE92-3E44-400F-B977-A6034311020F}" presName="circ1Tx" presStyleLbl="revTx" presStyleIdx="0" presStyleCnt="0">
        <dgm:presLayoutVars>
          <dgm:chMax val="0"/>
          <dgm:chPref val="0"/>
          <dgm:bulletEnabled val="1"/>
        </dgm:presLayoutVars>
      </dgm:prSet>
      <dgm:spPr/>
    </dgm:pt>
    <dgm:pt modelId="{2662657F-3A9D-4891-9003-6B220FD857E0}" type="pres">
      <dgm:prSet presAssocID="{D6EE9679-EE6F-43F7-8F50-ED401C3A775B}" presName="circ2" presStyleLbl="vennNode1" presStyleIdx="1" presStyleCnt="2"/>
      <dgm:spPr/>
    </dgm:pt>
    <dgm:pt modelId="{5974FBBB-53B1-4E9E-957B-C4BC7FE6F2ED}" type="pres">
      <dgm:prSet presAssocID="{D6EE9679-EE6F-43F7-8F50-ED401C3A775B}" presName="circ2Tx" presStyleLbl="revTx" presStyleIdx="0" presStyleCnt="0">
        <dgm:presLayoutVars>
          <dgm:chMax val="0"/>
          <dgm:chPref val="0"/>
          <dgm:bulletEnabled val="1"/>
        </dgm:presLayoutVars>
      </dgm:prSet>
      <dgm:spPr/>
    </dgm:pt>
  </dgm:ptLst>
  <dgm:cxnLst>
    <dgm:cxn modelId="{5F593214-0917-4070-B10B-EEAD3DA2A62A}" srcId="{1509D250-545A-4131-A418-45AA8A378EA6}" destId="{D6EE9679-EE6F-43F7-8F50-ED401C3A775B}" srcOrd="1" destOrd="0" parTransId="{BBF15E48-DE86-45C9-B4E1-0A9F1936C059}" sibTransId="{9DFE99FE-30B3-441D-B7EF-299B51160812}"/>
    <dgm:cxn modelId="{3E59601A-E899-4CB3-A461-401B817E26B7}" type="presOf" srcId="{D6EE9679-EE6F-43F7-8F50-ED401C3A775B}" destId="{5974FBBB-53B1-4E9E-957B-C4BC7FE6F2ED}" srcOrd="1" destOrd="0" presId="urn:microsoft.com/office/officeart/2005/8/layout/venn1"/>
    <dgm:cxn modelId="{4572426F-EDA1-4EC5-A160-7C21A1BCE7BB}" type="presOf" srcId="{FB38FE92-3E44-400F-B977-A6034311020F}" destId="{E0371FD2-CBD8-4364-8DE4-72C81CD50DCB}" srcOrd="0" destOrd="0" presId="urn:microsoft.com/office/officeart/2005/8/layout/venn1"/>
    <dgm:cxn modelId="{6BB8DC70-C84A-413A-9DCB-1BE0E42428D8}" type="presOf" srcId="{1509D250-545A-4131-A418-45AA8A378EA6}" destId="{3545D2AF-2644-4806-84E9-7B43F93F88D5}" srcOrd="0" destOrd="0" presId="urn:microsoft.com/office/officeart/2005/8/layout/venn1"/>
    <dgm:cxn modelId="{5C3716B3-A686-4882-A8A1-3ACC86A284F8}" srcId="{1509D250-545A-4131-A418-45AA8A378EA6}" destId="{FB38FE92-3E44-400F-B977-A6034311020F}" srcOrd="0" destOrd="0" parTransId="{F2A47C1E-587B-4421-86B2-F872F7479E72}" sibTransId="{C6F8AC51-5461-4750-9CFC-6FBC9BE1C226}"/>
    <dgm:cxn modelId="{34AB30D6-F31A-43A4-8260-EEB69A1D0133}" type="presOf" srcId="{D6EE9679-EE6F-43F7-8F50-ED401C3A775B}" destId="{2662657F-3A9D-4891-9003-6B220FD857E0}" srcOrd="0" destOrd="0" presId="urn:microsoft.com/office/officeart/2005/8/layout/venn1"/>
    <dgm:cxn modelId="{684C29F5-2ABE-45B2-8E7F-82439CF25680}" type="presOf" srcId="{FB38FE92-3E44-400F-B977-A6034311020F}" destId="{E2F4F39A-AFC1-453F-99F7-F2A37ED7BDBB}" srcOrd="1" destOrd="0" presId="urn:microsoft.com/office/officeart/2005/8/layout/venn1"/>
    <dgm:cxn modelId="{6C707DA8-81A2-4423-B83D-82E9B3FC1A1A}" type="presParOf" srcId="{3545D2AF-2644-4806-84E9-7B43F93F88D5}" destId="{E0371FD2-CBD8-4364-8DE4-72C81CD50DCB}" srcOrd="0" destOrd="0" presId="urn:microsoft.com/office/officeart/2005/8/layout/venn1"/>
    <dgm:cxn modelId="{761C1D46-7B1F-447C-BB1B-ABCE24057E8F}" type="presParOf" srcId="{3545D2AF-2644-4806-84E9-7B43F93F88D5}" destId="{E2F4F39A-AFC1-453F-99F7-F2A37ED7BDBB}" srcOrd="1" destOrd="0" presId="urn:microsoft.com/office/officeart/2005/8/layout/venn1"/>
    <dgm:cxn modelId="{B72EB69C-4412-45ED-BE22-E59FA6DD85CC}" type="presParOf" srcId="{3545D2AF-2644-4806-84E9-7B43F93F88D5}" destId="{2662657F-3A9D-4891-9003-6B220FD857E0}" srcOrd="2" destOrd="0" presId="urn:microsoft.com/office/officeart/2005/8/layout/venn1"/>
    <dgm:cxn modelId="{B49C70C3-2C3D-4C1E-B950-09CB8A3F88F2}" type="presParOf" srcId="{3545D2AF-2644-4806-84E9-7B43F93F88D5}" destId="{5974FBBB-53B1-4E9E-957B-C4BC7FE6F2ED}" srcOrd="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371FD2-CBD8-4364-8DE4-72C81CD50DCB}">
      <dsp:nvSpPr>
        <dsp:cNvPr id="0" name=""/>
        <dsp:cNvSpPr/>
      </dsp:nvSpPr>
      <dsp:spPr>
        <a:xfrm>
          <a:off x="182879" y="453813"/>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955800">
            <a:lnSpc>
              <a:spcPct val="90000"/>
            </a:lnSpc>
            <a:spcBef>
              <a:spcPct val="0"/>
            </a:spcBef>
            <a:spcAft>
              <a:spcPct val="35000"/>
            </a:spcAft>
            <a:buNone/>
          </a:pPr>
          <a:r>
            <a:rPr lang="en-US" sz="4400" kern="1200" dirty="0"/>
            <a:t>.NET Framework 4.0</a:t>
          </a:r>
        </a:p>
      </dsp:txBody>
      <dsp:txXfrm>
        <a:off x="812799" y="985762"/>
        <a:ext cx="2600960" cy="3447142"/>
      </dsp:txXfrm>
    </dsp:sp>
    <dsp:sp modelId="{2662657F-3A9D-4891-9003-6B220FD857E0}">
      <dsp:nvSpPr>
        <dsp:cNvPr id="0" name=""/>
        <dsp:cNvSpPr/>
      </dsp:nvSpPr>
      <dsp:spPr>
        <a:xfrm>
          <a:off x="3434080" y="453813"/>
          <a:ext cx="4511040" cy="4511039"/>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955800">
            <a:lnSpc>
              <a:spcPct val="90000"/>
            </a:lnSpc>
            <a:spcBef>
              <a:spcPct val="0"/>
            </a:spcBef>
            <a:spcAft>
              <a:spcPct val="35000"/>
            </a:spcAft>
            <a:buNone/>
          </a:pPr>
          <a:r>
            <a:rPr lang="en-US" sz="4400" kern="1200" dirty="0"/>
            <a:t>Silverlight 5.0</a:t>
          </a:r>
        </a:p>
      </dsp:txBody>
      <dsp:txXfrm>
        <a:off x="4714240" y="985762"/>
        <a:ext cx="2600960" cy="3447142"/>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gif>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F7900A-5984-4627-90CC-DA4A16B17B42}" type="datetimeFigureOut">
              <a:rPr lang="en-US" smtClean="0"/>
              <a:t>6/5/2020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7031FE-F148-41F2-AA91-6C6E1601A8AB}" type="slidenum">
              <a:rPr lang="en-US" smtClean="0"/>
              <a:t>‹#›</a:t>
            </a:fld>
            <a:endParaRPr lang="en-US"/>
          </a:p>
        </p:txBody>
      </p:sp>
    </p:spTree>
    <p:extLst>
      <p:ext uri="{BB962C8B-B14F-4D97-AF65-F5344CB8AC3E}">
        <p14:creationId xmlns:p14="http://schemas.microsoft.com/office/powerpoint/2010/main" val="2224135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beginning….was the .NET Framework. It was the “one runtime to rule all languages”, or something like that.</a:t>
            </a:r>
          </a:p>
        </p:txBody>
      </p:sp>
      <p:sp>
        <p:nvSpPr>
          <p:cNvPr id="4" name="Slide Number Placeholder 3"/>
          <p:cNvSpPr>
            <a:spLocks noGrp="1"/>
          </p:cNvSpPr>
          <p:nvPr>
            <p:ph type="sldNum" sz="quarter" idx="5"/>
          </p:nvPr>
        </p:nvSpPr>
        <p:spPr/>
        <p:txBody>
          <a:bodyPr/>
          <a:lstStyle/>
          <a:p>
            <a:fld id="{DE7031FE-F148-41F2-AA91-6C6E1601A8AB}" type="slidenum">
              <a:rPr lang="en-US" smtClean="0"/>
              <a:t>5</a:t>
            </a:fld>
            <a:endParaRPr lang="en-US"/>
          </a:p>
        </p:txBody>
      </p:sp>
    </p:spTree>
    <p:extLst>
      <p:ext uri="{BB962C8B-B14F-4D97-AF65-F5344CB8AC3E}">
        <p14:creationId xmlns:p14="http://schemas.microsoft.com/office/powerpoint/2010/main" val="41893577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as you can imagine, trying to manage all these intersections gets extremely unwieldy.</a:t>
            </a:r>
          </a:p>
        </p:txBody>
      </p:sp>
      <p:sp>
        <p:nvSpPr>
          <p:cNvPr id="4" name="Slide Number Placeholder 3"/>
          <p:cNvSpPr>
            <a:spLocks noGrp="1"/>
          </p:cNvSpPr>
          <p:nvPr>
            <p:ph type="sldNum" sz="quarter" idx="5"/>
          </p:nvPr>
        </p:nvSpPr>
        <p:spPr/>
        <p:txBody>
          <a:bodyPr/>
          <a:lstStyle/>
          <a:p>
            <a:fld id="{DE7031FE-F148-41F2-AA91-6C6E1601A8AB}" type="slidenum">
              <a:rPr lang="en-US" smtClean="0"/>
              <a:t>14</a:t>
            </a:fld>
            <a:endParaRPr lang="en-US"/>
          </a:p>
        </p:txBody>
      </p:sp>
    </p:spTree>
    <p:extLst>
      <p:ext uri="{BB962C8B-B14F-4D97-AF65-F5344CB8AC3E}">
        <p14:creationId xmlns:p14="http://schemas.microsoft.com/office/powerpoint/2010/main" val="95863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this IS absurd!</a:t>
            </a:r>
          </a:p>
        </p:txBody>
      </p:sp>
      <p:sp>
        <p:nvSpPr>
          <p:cNvPr id="4" name="Slide Number Placeholder 3"/>
          <p:cNvSpPr>
            <a:spLocks noGrp="1"/>
          </p:cNvSpPr>
          <p:nvPr>
            <p:ph type="sldNum" sz="quarter" idx="5"/>
          </p:nvPr>
        </p:nvSpPr>
        <p:spPr/>
        <p:txBody>
          <a:bodyPr/>
          <a:lstStyle/>
          <a:p>
            <a:fld id="{DE7031FE-F148-41F2-AA91-6C6E1601A8AB}" type="slidenum">
              <a:rPr lang="en-US" smtClean="0"/>
              <a:t>15</a:t>
            </a:fld>
            <a:endParaRPr lang="en-US"/>
          </a:p>
        </p:txBody>
      </p:sp>
    </p:spTree>
    <p:extLst>
      <p:ext uri="{BB962C8B-B14F-4D97-AF65-F5344CB8AC3E}">
        <p14:creationId xmlns:p14="http://schemas.microsoft.com/office/powerpoint/2010/main" val="33446063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.NET Standard is different. It’s a specification that all .NET platforms must implement.</a:t>
            </a:r>
          </a:p>
        </p:txBody>
      </p:sp>
      <p:sp>
        <p:nvSpPr>
          <p:cNvPr id="4" name="Slide Number Placeholder 3"/>
          <p:cNvSpPr>
            <a:spLocks noGrp="1"/>
          </p:cNvSpPr>
          <p:nvPr>
            <p:ph type="sldNum" sz="quarter" idx="5"/>
          </p:nvPr>
        </p:nvSpPr>
        <p:spPr/>
        <p:txBody>
          <a:bodyPr/>
          <a:lstStyle/>
          <a:p>
            <a:fld id="{DE7031FE-F148-41F2-AA91-6C6E1601A8AB}" type="slidenum">
              <a:rPr lang="en-US" smtClean="0"/>
              <a:t>16</a:t>
            </a:fld>
            <a:endParaRPr lang="en-US"/>
          </a:p>
        </p:txBody>
      </p:sp>
    </p:spTree>
    <p:extLst>
      <p:ext uri="{BB962C8B-B14F-4D97-AF65-F5344CB8AC3E}">
        <p14:creationId xmlns:p14="http://schemas.microsoft.com/office/powerpoint/2010/main" val="32337017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builds upon previous versions. So, if your library targets NS 1.0, it will work in 2.0, guaranteed.</a:t>
            </a:r>
          </a:p>
        </p:txBody>
      </p:sp>
      <p:sp>
        <p:nvSpPr>
          <p:cNvPr id="4" name="Slide Number Placeholder 3"/>
          <p:cNvSpPr>
            <a:spLocks noGrp="1"/>
          </p:cNvSpPr>
          <p:nvPr>
            <p:ph type="sldNum" sz="quarter" idx="5"/>
          </p:nvPr>
        </p:nvSpPr>
        <p:spPr/>
        <p:txBody>
          <a:bodyPr/>
          <a:lstStyle/>
          <a:p>
            <a:fld id="{DE7031FE-F148-41F2-AA91-6C6E1601A8AB}" type="slidenum">
              <a:rPr lang="en-US" smtClean="0"/>
              <a:t>17</a:t>
            </a:fld>
            <a:endParaRPr lang="en-US"/>
          </a:p>
        </p:txBody>
      </p:sp>
    </p:spTree>
    <p:extLst>
      <p:ext uri="{BB962C8B-B14F-4D97-AF65-F5344CB8AC3E}">
        <p14:creationId xmlns:p14="http://schemas.microsoft.com/office/powerpoint/2010/main" val="40759725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this chart may look confusing at first glance, it’s pretty easy to see which platforms support what NS version. And frankly, most people don’t care about the last three, and you’re really going to focus on more recent NS versions. Frankly, NS 2.0 is the one to target if you can.</a:t>
            </a:r>
          </a:p>
        </p:txBody>
      </p:sp>
      <p:sp>
        <p:nvSpPr>
          <p:cNvPr id="4" name="Slide Number Placeholder 3"/>
          <p:cNvSpPr>
            <a:spLocks noGrp="1"/>
          </p:cNvSpPr>
          <p:nvPr>
            <p:ph type="sldNum" sz="quarter" idx="5"/>
          </p:nvPr>
        </p:nvSpPr>
        <p:spPr/>
        <p:txBody>
          <a:bodyPr/>
          <a:lstStyle/>
          <a:p>
            <a:fld id="{DE7031FE-F148-41F2-AA91-6C6E1601A8AB}" type="slidenum">
              <a:rPr lang="en-US" smtClean="0"/>
              <a:t>18</a:t>
            </a:fld>
            <a:endParaRPr lang="en-US"/>
          </a:p>
        </p:txBody>
      </p:sp>
    </p:spTree>
    <p:extLst>
      <p:ext uri="{BB962C8B-B14F-4D97-AF65-F5344CB8AC3E}">
        <p14:creationId xmlns:p14="http://schemas.microsoft.com/office/powerpoint/2010/main" val="2747216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build a library, you’re targeting “netstandard.dll”. This has no implementation (load it in </a:t>
            </a:r>
            <a:r>
              <a:rPr lang="en-US" dirty="0" err="1"/>
              <a:t>ILSpy</a:t>
            </a:r>
            <a:r>
              <a:rPr lang="en-US" dirty="0"/>
              <a:t> if you’re curious to see “throw null;”). If you reference libraries that something other than .NET Standard libraries, this is allowed, as the definitions forward to netstandard.dll (be careful with this, if that library uses things like the registry, it will not work when you run it in .NET Core).</a:t>
            </a:r>
          </a:p>
          <a:p>
            <a:endParaRPr lang="en-US" dirty="0"/>
          </a:p>
          <a:p>
            <a:r>
              <a:rPr lang="en-US" dirty="0"/>
              <a:t>Side note, this is why you should no longer assume where “common” types, like </a:t>
            </a:r>
            <a:r>
              <a:rPr lang="en-US" dirty="0" err="1"/>
              <a:t>System.Object</a:t>
            </a:r>
            <a:r>
              <a:rPr lang="en-US" dirty="0"/>
              <a:t>, reside.</a:t>
            </a:r>
          </a:p>
        </p:txBody>
      </p:sp>
      <p:sp>
        <p:nvSpPr>
          <p:cNvPr id="4" name="Slide Number Placeholder 3"/>
          <p:cNvSpPr>
            <a:spLocks noGrp="1"/>
          </p:cNvSpPr>
          <p:nvPr>
            <p:ph type="sldNum" sz="quarter" idx="5"/>
          </p:nvPr>
        </p:nvSpPr>
        <p:spPr/>
        <p:txBody>
          <a:bodyPr/>
          <a:lstStyle/>
          <a:p>
            <a:fld id="{DE7031FE-F148-41F2-AA91-6C6E1601A8AB}" type="slidenum">
              <a:rPr lang="en-US" smtClean="0"/>
              <a:t>19</a:t>
            </a:fld>
            <a:endParaRPr lang="en-US"/>
          </a:p>
        </p:txBody>
      </p:sp>
    </p:spTree>
    <p:extLst>
      <p:ext uri="{BB962C8B-B14F-4D97-AF65-F5344CB8AC3E}">
        <p14:creationId xmlns:p14="http://schemas.microsoft.com/office/powerpoint/2010/main" val="16275149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run your application, things work in “reverse”. The NS library you’re referring to now forwards definitions to the platform that’s executing.</a:t>
            </a:r>
          </a:p>
        </p:txBody>
      </p:sp>
      <p:sp>
        <p:nvSpPr>
          <p:cNvPr id="4" name="Slide Number Placeholder 3"/>
          <p:cNvSpPr>
            <a:spLocks noGrp="1"/>
          </p:cNvSpPr>
          <p:nvPr>
            <p:ph type="sldNum" sz="quarter" idx="5"/>
          </p:nvPr>
        </p:nvSpPr>
        <p:spPr/>
        <p:txBody>
          <a:bodyPr/>
          <a:lstStyle/>
          <a:p>
            <a:fld id="{DE7031FE-F148-41F2-AA91-6C6E1601A8AB}" type="slidenum">
              <a:rPr lang="en-US" smtClean="0"/>
              <a:t>20</a:t>
            </a:fld>
            <a:endParaRPr lang="en-US"/>
          </a:p>
        </p:txBody>
      </p:sp>
    </p:spTree>
    <p:extLst>
      <p:ext uri="{BB962C8B-B14F-4D97-AF65-F5344CB8AC3E}">
        <p14:creationId xmlns:p14="http://schemas.microsoft.com/office/powerpoint/2010/main" val="14328853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are some recommendations when .NET Standard becomes a part of your dev experience.</a:t>
            </a:r>
          </a:p>
          <a:p>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21</a:t>
            </a:fld>
            <a:endParaRPr lang="en-US"/>
          </a:p>
        </p:txBody>
      </p:sp>
    </p:spTree>
    <p:extLst>
      <p:ext uri="{BB962C8B-B14F-4D97-AF65-F5344CB8AC3E}">
        <p14:creationId xmlns:p14="http://schemas.microsoft.com/office/powerpoint/2010/main" val="250444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take a look at some of the tools and how you can set things up in a project.</a:t>
            </a:r>
          </a:p>
          <a:p>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22</a:t>
            </a:fld>
            <a:endParaRPr lang="en-US"/>
          </a:p>
        </p:txBody>
      </p:sp>
    </p:spTree>
    <p:extLst>
      <p:ext uri="{BB962C8B-B14F-4D97-AF65-F5344CB8AC3E}">
        <p14:creationId xmlns:p14="http://schemas.microsoft.com/office/powerpoint/2010/main" val="29721582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r>
              <a:rPr lang="en-US" dirty="0"/>
              <a:t>* .NET Standard Explained: How To Share Code - https://stackify.com/net-standard-explained/</a:t>
            </a:r>
          </a:p>
          <a:p>
            <a:r>
              <a:rPr lang="en-US" dirty="0"/>
              <a:t>* .NET Standard 2.0 vs .NET Core 2.0 - https://github.com/dotnet/standard/blob/master/docs/comparisons/netstandard2.0_vs_netcoreapp2.0/README.md - note from </a:t>
            </a:r>
            <a:r>
              <a:rPr lang="en-US" dirty="0" err="1"/>
              <a:t>Immo</a:t>
            </a:r>
            <a:r>
              <a:rPr lang="en-US" dirty="0"/>
              <a:t>, "It's a diff, so: + It's in Core, not Standard, - It's in Standard, not Core"</a:t>
            </a:r>
          </a:p>
          <a:p>
            <a:r>
              <a:rPr lang="en-US" dirty="0"/>
              <a:t>* .NET Standard - Demystifying .NET Core and .NET Standard - https://msdn.microsoft.com/en-us/magazine/mt842506.aspx</a:t>
            </a:r>
          </a:p>
          <a:p>
            <a:r>
              <a:rPr lang="en-US" dirty="0"/>
              <a:t>* What is the difference between .NET Core and .NET Standard Class Library project types? - https://stackoverflow.com/questions/42939454/what-is-the-difference-between-net-core-and-net-standard-class-library-project</a:t>
            </a:r>
          </a:p>
          <a:p>
            <a:r>
              <a:rPr lang="en-US" dirty="0"/>
              <a:t>* 5 .NET Standard Features You Shouldn’t Miss - https://developer.telerik.com/topics/net/5-net-standard-features-shouldnt-miss/</a:t>
            </a:r>
          </a:p>
          <a:p>
            <a:r>
              <a:rPr lang="en-US" dirty="0"/>
              <a:t>* </a:t>
            </a:r>
            <a:r>
              <a:rPr lang="en-US" dirty="0" err="1"/>
              <a:t>Øredev</a:t>
            </a:r>
            <a:r>
              <a:rPr lang="en-US" dirty="0"/>
              <a:t> 2017 - Kathleen Dollard - .NET Standard: The Easy Route to Platform Independence - https://vimeo.com/243225570</a:t>
            </a:r>
          </a:p>
          <a:p>
            <a:r>
              <a:rPr lang="en-US" dirty="0"/>
              <a:t>* .NET Standard FAQ - https://github.com/dotnet/standard/blob/master/docs/faq.md</a:t>
            </a:r>
          </a:p>
          <a:p>
            <a:r>
              <a:rPr lang="en-US" dirty="0"/>
              <a:t>* .NET Standard - https://docs.microsoft.com/en-us/dotnet/standard/net-standard</a:t>
            </a:r>
          </a:p>
          <a:p>
            <a:r>
              <a:rPr lang="en-US" dirty="0"/>
              <a:t>* Package-based Frameworks - https://docs.microsoft.com/en-us/dotnet/core/packages#package-based-frameworks</a:t>
            </a:r>
          </a:p>
          <a:p>
            <a:r>
              <a:rPr lang="en-US" dirty="0"/>
              <a:t>* </a:t>
            </a:r>
            <a:r>
              <a:rPr lang="en-US" dirty="0" err="1"/>
              <a:t>Immo</a:t>
            </a:r>
            <a:r>
              <a:rPr lang="en-US" dirty="0"/>
              <a:t> </a:t>
            </a:r>
            <a:r>
              <a:rPr lang="en-US" dirty="0" err="1"/>
              <a:t>Landwerth's</a:t>
            </a:r>
            <a:r>
              <a:rPr lang="en-US" dirty="0"/>
              <a:t> .NET Standard Videos - https://www.youtube.com/watch?v=YI4MurjfMn8&amp;list=PLRAdsfhKI4OWx321A_pr-7HhRNk7wOLLY</a:t>
            </a:r>
          </a:p>
          <a:p>
            <a:r>
              <a:rPr lang="en-US" dirty="0"/>
              <a:t>	* .NET Standard 2.0 Demo - https://www.youtube.com/watch?v=gNUUAIGHupc</a:t>
            </a:r>
          </a:p>
          <a:p>
            <a:r>
              <a:rPr lang="en-US" dirty="0"/>
              <a:t>	* .NET Standard - What's new in 2.0 - https://www.youtube.com/watch?v=fOzcVwzkGP0</a:t>
            </a:r>
          </a:p>
          <a:p>
            <a:r>
              <a:rPr lang="en-US" dirty="0"/>
              <a:t>	* .NET Standard - Introduction - https://www.youtube.com/watch?v=YI4MurjfMn8</a:t>
            </a:r>
          </a:p>
          <a:p>
            <a:r>
              <a:rPr lang="en-US" dirty="0"/>
              <a:t>	* .NET Standard - Checking </a:t>
            </a:r>
            <a:r>
              <a:rPr lang="en-US" dirty="0" err="1"/>
              <a:t>Compatibilty</a:t>
            </a:r>
            <a:r>
              <a:rPr lang="en-US" dirty="0"/>
              <a:t> - https://www.youtube.com/watch?v=rzs_FGPyAlY</a:t>
            </a:r>
          </a:p>
          <a:p>
            <a:r>
              <a:rPr lang="en-US" dirty="0"/>
              <a:t>	* .NET Standard - Under the Hood - https://www.youtube.com/watch?v=vg6nR7hS2lI&amp;t=1s</a:t>
            </a:r>
          </a:p>
          <a:p>
            <a:r>
              <a:rPr lang="en-US" dirty="0"/>
              <a:t>	* .NET Standard - .NET Core and Timelines - https://www.youtube.com/watch?v=1UxTaaAWtio</a:t>
            </a:r>
          </a:p>
          <a:p>
            <a:r>
              <a:rPr lang="en-US" dirty="0"/>
              <a:t>	* .NET Standard - 2.0 Preview - https://www.youtube.com/watch?v=HyfDG4mjBPk</a:t>
            </a:r>
          </a:p>
          <a:p>
            <a:r>
              <a:rPr lang="en-US" dirty="0"/>
              <a:t>	* .NET Standard - NuGet Analysis - https://www.youtube.com/watch?v=iIlQer4LEac</a:t>
            </a:r>
          </a:p>
          <a:p>
            <a:r>
              <a:rPr lang="en-US" dirty="0"/>
              <a:t>* .NET Standard - Introduction - https://www.slideshare.net/terrajobst/net-standard-introduction</a:t>
            </a:r>
          </a:p>
          <a:p>
            <a:r>
              <a:rPr lang="en-US" dirty="0"/>
              <a:t>* Share More Code with .NET Standard 2.0 - https://blog.xamarin.com/share-code-net-standard-2-0/</a:t>
            </a:r>
          </a:p>
          <a:p>
            <a:r>
              <a:rPr lang="en-US" dirty="0"/>
              <a:t>* .NET Standard Deep Dive - https://channel9.msdn.com/Shows/On-NET/NET-Standard-Deep-Dive</a:t>
            </a:r>
          </a:p>
          <a:p>
            <a:r>
              <a:rPr lang="en-US" dirty="0"/>
              <a:t>* </a:t>
            </a:r>
            <a:r>
              <a:rPr lang="en-US" dirty="0" err="1"/>
              <a:t>FiddlerCore</a:t>
            </a:r>
            <a:r>
              <a:rPr lang="en-US" dirty="0"/>
              <a:t> for .NET Standard and Fiddler Orchestra—the Future of Fiddler - http://www.telerik.com/blogs/fiddlercore-for-net-standard-and-fiddler-orchestra-the-future-of-fiddler</a:t>
            </a:r>
          </a:p>
          <a:p>
            <a:r>
              <a:rPr lang="en-US" dirty="0"/>
              <a:t>* What is .NET Standard? - http://adamralph.com/netstandard-deck/</a:t>
            </a:r>
          </a:p>
        </p:txBody>
      </p:sp>
      <p:sp>
        <p:nvSpPr>
          <p:cNvPr id="4" name="Slide Number Placeholder 3"/>
          <p:cNvSpPr>
            <a:spLocks noGrp="1"/>
          </p:cNvSpPr>
          <p:nvPr>
            <p:ph type="sldNum" sz="quarter" idx="5"/>
          </p:nvPr>
        </p:nvSpPr>
        <p:spPr/>
        <p:txBody>
          <a:bodyPr/>
          <a:lstStyle/>
          <a:p>
            <a:fld id="{DE7031FE-F148-41F2-AA91-6C6E1601A8AB}" type="slidenum">
              <a:rPr lang="en-US" smtClean="0"/>
              <a:t>23</a:t>
            </a:fld>
            <a:endParaRPr lang="en-US"/>
          </a:p>
        </p:txBody>
      </p:sp>
    </p:spTree>
    <p:extLst>
      <p:ext uri="{BB962C8B-B14F-4D97-AF65-F5344CB8AC3E}">
        <p14:creationId xmlns:p14="http://schemas.microsoft.com/office/powerpoint/2010/main" val="560066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was also Mono, which was an open source implementation. The vast majority of .NET developers didn’t target this, but it was another option, and it let </a:t>
            </a:r>
            <a:r>
              <a:rPr lang="en-US" dirty="0" err="1"/>
              <a:t>devs</a:t>
            </a:r>
            <a:r>
              <a:rPr lang="en-US" dirty="0"/>
              <a:t> target other OSes.</a:t>
            </a:r>
          </a:p>
        </p:txBody>
      </p:sp>
      <p:sp>
        <p:nvSpPr>
          <p:cNvPr id="4" name="Slide Number Placeholder 3"/>
          <p:cNvSpPr>
            <a:spLocks noGrp="1"/>
          </p:cNvSpPr>
          <p:nvPr>
            <p:ph type="sldNum" sz="quarter" idx="5"/>
          </p:nvPr>
        </p:nvSpPr>
        <p:spPr/>
        <p:txBody>
          <a:bodyPr/>
          <a:lstStyle/>
          <a:p>
            <a:fld id="{DE7031FE-F148-41F2-AA91-6C6E1601A8AB}" type="slidenum">
              <a:rPr lang="en-US" smtClean="0"/>
              <a:t>6</a:t>
            </a:fld>
            <a:endParaRPr lang="en-US"/>
          </a:p>
        </p:txBody>
      </p:sp>
    </p:spTree>
    <p:extLst>
      <p:ext uri="{BB962C8B-B14F-4D97-AF65-F5344CB8AC3E}">
        <p14:creationId xmlns:p14="http://schemas.microsoft.com/office/powerpoint/2010/main" val="9091793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some point, Silverlight came into being, letting .NET </a:t>
            </a:r>
            <a:r>
              <a:rPr lang="en-US" dirty="0" err="1"/>
              <a:t>devs</a:t>
            </a:r>
            <a:r>
              <a:rPr lang="en-US" dirty="0"/>
              <a:t> target the browser but staying completely within .NET. And the world started to get complicated.</a:t>
            </a:r>
          </a:p>
        </p:txBody>
      </p:sp>
      <p:sp>
        <p:nvSpPr>
          <p:cNvPr id="4" name="Slide Number Placeholder 3"/>
          <p:cNvSpPr>
            <a:spLocks noGrp="1"/>
          </p:cNvSpPr>
          <p:nvPr>
            <p:ph type="sldNum" sz="quarter" idx="5"/>
          </p:nvPr>
        </p:nvSpPr>
        <p:spPr/>
        <p:txBody>
          <a:bodyPr/>
          <a:lstStyle/>
          <a:p>
            <a:fld id="{DE7031FE-F148-41F2-AA91-6C6E1601A8AB}" type="slidenum">
              <a:rPr lang="en-US" smtClean="0"/>
              <a:t>7</a:t>
            </a:fld>
            <a:endParaRPr lang="en-US"/>
          </a:p>
        </p:txBody>
      </p:sp>
    </p:spTree>
    <p:extLst>
      <p:ext uri="{BB962C8B-B14F-4D97-AF65-F5344CB8AC3E}">
        <p14:creationId xmlns:p14="http://schemas.microsoft.com/office/powerpoint/2010/main" val="278078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Xamarin came forth, letting .NET </a:t>
            </a:r>
            <a:r>
              <a:rPr lang="en-US" dirty="0" err="1"/>
              <a:t>devs</a:t>
            </a:r>
            <a:r>
              <a:rPr lang="en-US" dirty="0"/>
              <a:t> target mobile platforms, and the icons got smaller.</a:t>
            </a:r>
          </a:p>
        </p:txBody>
      </p:sp>
      <p:sp>
        <p:nvSpPr>
          <p:cNvPr id="4" name="Slide Number Placeholder 3"/>
          <p:cNvSpPr>
            <a:spLocks noGrp="1"/>
          </p:cNvSpPr>
          <p:nvPr>
            <p:ph type="sldNum" sz="quarter" idx="5"/>
          </p:nvPr>
        </p:nvSpPr>
        <p:spPr/>
        <p:txBody>
          <a:bodyPr/>
          <a:lstStyle/>
          <a:p>
            <a:fld id="{DE7031FE-F148-41F2-AA91-6C6E1601A8AB}" type="slidenum">
              <a:rPr lang="en-US" smtClean="0"/>
              <a:t>8</a:t>
            </a:fld>
            <a:endParaRPr lang="en-US"/>
          </a:p>
        </p:txBody>
      </p:sp>
    </p:spTree>
    <p:extLst>
      <p:ext uri="{BB962C8B-B14F-4D97-AF65-F5344CB8AC3E}">
        <p14:creationId xmlns:p14="http://schemas.microsoft.com/office/powerpoint/2010/main" val="370595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don’t forget .NET Core!</a:t>
            </a:r>
          </a:p>
        </p:txBody>
      </p:sp>
      <p:sp>
        <p:nvSpPr>
          <p:cNvPr id="4" name="Slide Number Placeholder 3"/>
          <p:cNvSpPr>
            <a:spLocks noGrp="1"/>
          </p:cNvSpPr>
          <p:nvPr>
            <p:ph type="sldNum" sz="quarter" idx="5"/>
          </p:nvPr>
        </p:nvSpPr>
        <p:spPr/>
        <p:txBody>
          <a:bodyPr/>
          <a:lstStyle/>
          <a:p>
            <a:fld id="{DE7031FE-F148-41F2-AA91-6C6E1601A8AB}" type="slidenum">
              <a:rPr lang="en-US" smtClean="0"/>
              <a:t>9</a:t>
            </a:fld>
            <a:endParaRPr lang="en-US"/>
          </a:p>
        </p:txBody>
      </p:sp>
    </p:spTree>
    <p:extLst>
      <p:ext uri="{BB962C8B-B14F-4D97-AF65-F5344CB8AC3E}">
        <p14:creationId xmlns:p14="http://schemas.microsoft.com/office/powerpoint/2010/main" val="14460067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number of versions they’ve produced is staggering.</a:t>
            </a:r>
          </a:p>
          <a:p>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10</a:t>
            </a:fld>
            <a:endParaRPr lang="en-US"/>
          </a:p>
        </p:txBody>
      </p:sp>
    </p:spTree>
    <p:extLst>
      <p:ext uri="{BB962C8B-B14F-4D97-AF65-F5344CB8AC3E}">
        <p14:creationId xmlns:p14="http://schemas.microsoft.com/office/powerpoint/2010/main" val="26142560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you share code between them?</a:t>
            </a:r>
          </a:p>
        </p:txBody>
      </p:sp>
      <p:sp>
        <p:nvSpPr>
          <p:cNvPr id="4" name="Slide Number Placeholder 3"/>
          <p:cNvSpPr>
            <a:spLocks noGrp="1"/>
          </p:cNvSpPr>
          <p:nvPr>
            <p:ph type="sldNum" sz="quarter" idx="5"/>
          </p:nvPr>
        </p:nvSpPr>
        <p:spPr/>
        <p:txBody>
          <a:bodyPr/>
          <a:lstStyle/>
          <a:p>
            <a:fld id="{DE7031FE-F148-41F2-AA91-6C6E1601A8AB}" type="slidenum">
              <a:rPr lang="en-US" smtClean="0"/>
              <a:t>11</a:t>
            </a:fld>
            <a:endParaRPr lang="en-US"/>
          </a:p>
        </p:txBody>
      </p:sp>
    </p:spTree>
    <p:extLst>
      <p:ext uri="{BB962C8B-B14F-4D97-AF65-F5344CB8AC3E}">
        <p14:creationId xmlns:p14="http://schemas.microsoft.com/office/powerpoint/2010/main" val="10557377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was an attempt to address this with Portable Class Libraries, or PCLs (“pickles”)</a:t>
            </a:r>
          </a:p>
        </p:txBody>
      </p:sp>
      <p:sp>
        <p:nvSpPr>
          <p:cNvPr id="4" name="Slide Number Placeholder 3"/>
          <p:cNvSpPr>
            <a:spLocks noGrp="1"/>
          </p:cNvSpPr>
          <p:nvPr>
            <p:ph type="sldNum" sz="quarter" idx="5"/>
          </p:nvPr>
        </p:nvSpPr>
        <p:spPr/>
        <p:txBody>
          <a:bodyPr/>
          <a:lstStyle/>
          <a:p>
            <a:fld id="{DE7031FE-F148-41F2-AA91-6C6E1601A8AB}" type="slidenum">
              <a:rPr lang="en-US" smtClean="0"/>
              <a:t>12</a:t>
            </a:fld>
            <a:endParaRPr lang="en-US"/>
          </a:p>
        </p:txBody>
      </p:sp>
    </p:spTree>
    <p:extLst>
      <p:ext uri="{BB962C8B-B14F-4D97-AF65-F5344CB8AC3E}">
        <p14:creationId xmlns:p14="http://schemas.microsoft.com/office/powerpoint/2010/main" val="6270793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profile is an intersection between two different versions. For example, Profile14 exists for .NET Framework 4.0 and Silverlight 5.0</a:t>
            </a:r>
          </a:p>
        </p:txBody>
      </p:sp>
      <p:sp>
        <p:nvSpPr>
          <p:cNvPr id="4" name="Slide Number Placeholder 3"/>
          <p:cNvSpPr>
            <a:spLocks noGrp="1"/>
          </p:cNvSpPr>
          <p:nvPr>
            <p:ph type="sldNum" sz="quarter" idx="5"/>
          </p:nvPr>
        </p:nvSpPr>
        <p:spPr/>
        <p:txBody>
          <a:bodyPr/>
          <a:lstStyle/>
          <a:p>
            <a:fld id="{DE7031FE-F148-41F2-AA91-6C6E1601A8AB}" type="slidenum">
              <a:rPr lang="en-US" smtClean="0"/>
              <a:t>13</a:t>
            </a:fld>
            <a:endParaRPr lang="en-US"/>
          </a:p>
        </p:txBody>
      </p:sp>
    </p:spTree>
    <p:extLst>
      <p:ext uri="{BB962C8B-B14F-4D97-AF65-F5344CB8AC3E}">
        <p14:creationId xmlns:p14="http://schemas.microsoft.com/office/powerpoint/2010/main" val="32020072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B8441-1FF1-47FB-878A-040B29EEAF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EB91FC-1DE4-4D87-B7D2-0A0D3A2ED3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9033192-8979-4AD2-8D5D-757058654FE7}"/>
              </a:ext>
            </a:extLst>
          </p:cNvPr>
          <p:cNvSpPr>
            <a:spLocks noGrp="1"/>
          </p:cNvSpPr>
          <p:nvPr>
            <p:ph type="dt" sz="half" idx="10"/>
          </p:nvPr>
        </p:nvSpPr>
        <p:spPr/>
        <p:txBody>
          <a:bodyPr/>
          <a:lstStyle/>
          <a:p>
            <a:fld id="{3B9F33C8-8A6A-49A2-8949-28E9F813AC6F}" type="datetimeFigureOut">
              <a:rPr lang="en-US" smtClean="0"/>
              <a:t>6/5/2020</a:t>
            </a:fld>
            <a:endParaRPr lang="en-US"/>
          </a:p>
        </p:txBody>
      </p:sp>
      <p:sp>
        <p:nvSpPr>
          <p:cNvPr id="5" name="Footer Placeholder 4">
            <a:extLst>
              <a:ext uri="{FF2B5EF4-FFF2-40B4-BE49-F238E27FC236}">
                <a16:creationId xmlns:a16="http://schemas.microsoft.com/office/drawing/2014/main" id="{C8C21E92-47E4-4241-BBC3-9098D5129E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33D5FE-3F7F-45C9-B7FF-E242949F8A9D}"/>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137994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76DC7-3400-43DC-894A-05C44BAA888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9FAD49-CE53-43D8-B5DA-D963F44077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8A87A4-8D7F-42AA-89AB-9889CA96EF5B}"/>
              </a:ext>
            </a:extLst>
          </p:cNvPr>
          <p:cNvSpPr>
            <a:spLocks noGrp="1"/>
          </p:cNvSpPr>
          <p:nvPr>
            <p:ph type="dt" sz="half" idx="10"/>
          </p:nvPr>
        </p:nvSpPr>
        <p:spPr/>
        <p:txBody>
          <a:bodyPr/>
          <a:lstStyle/>
          <a:p>
            <a:fld id="{3B9F33C8-8A6A-49A2-8949-28E9F813AC6F}" type="datetimeFigureOut">
              <a:rPr lang="en-US" smtClean="0"/>
              <a:t>6/5/2020</a:t>
            </a:fld>
            <a:endParaRPr lang="en-US"/>
          </a:p>
        </p:txBody>
      </p:sp>
      <p:sp>
        <p:nvSpPr>
          <p:cNvPr id="5" name="Footer Placeholder 4">
            <a:extLst>
              <a:ext uri="{FF2B5EF4-FFF2-40B4-BE49-F238E27FC236}">
                <a16:creationId xmlns:a16="http://schemas.microsoft.com/office/drawing/2014/main" id="{760BA6C0-242A-4110-98C6-E7BD92DA10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E3C66A-E38D-40A5-BF12-97A984AF8450}"/>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3221795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CAA640-7A9A-4537-981A-AA0F841989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31F7D6F-053E-4453-B16F-FEB59AA5DBE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DCC8BF-41D5-4C87-AD68-B7DC3B2ECD78}"/>
              </a:ext>
            </a:extLst>
          </p:cNvPr>
          <p:cNvSpPr>
            <a:spLocks noGrp="1"/>
          </p:cNvSpPr>
          <p:nvPr>
            <p:ph type="dt" sz="half" idx="10"/>
          </p:nvPr>
        </p:nvSpPr>
        <p:spPr/>
        <p:txBody>
          <a:bodyPr/>
          <a:lstStyle/>
          <a:p>
            <a:fld id="{3B9F33C8-8A6A-49A2-8949-28E9F813AC6F}" type="datetimeFigureOut">
              <a:rPr lang="en-US" smtClean="0"/>
              <a:t>6/5/2020</a:t>
            </a:fld>
            <a:endParaRPr lang="en-US"/>
          </a:p>
        </p:txBody>
      </p:sp>
      <p:sp>
        <p:nvSpPr>
          <p:cNvPr id="5" name="Footer Placeholder 4">
            <a:extLst>
              <a:ext uri="{FF2B5EF4-FFF2-40B4-BE49-F238E27FC236}">
                <a16:creationId xmlns:a16="http://schemas.microsoft.com/office/drawing/2014/main" id="{F47E28C1-4E05-45F5-8DC0-6129C28A97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F9A298-6747-4E84-8C49-2602089745AF}"/>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1941228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2FC40-8C8E-4CD5-8CEC-8FC5856E32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F76AFB-EB0D-4266-AC2F-B7CA02252C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42D626-284A-463A-97E3-CF8EF93CB4D7}"/>
              </a:ext>
            </a:extLst>
          </p:cNvPr>
          <p:cNvSpPr>
            <a:spLocks noGrp="1"/>
          </p:cNvSpPr>
          <p:nvPr>
            <p:ph type="dt" sz="half" idx="10"/>
          </p:nvPr>
        </p:nvSpPr>
        <p:spPr/>
        <p:txBody>
          <a:bodyPr/>
          <a:lstStyle/>
          <a:p>
            <a:fld id="{3B9F33C8-8A6A-49A2-8949-28E9F813AC6F}" type="datetimeFigureOut">
              <a:rPr lang="en-US" smtClean="0"/>
              <a:t>6/5/2020</a:t>
            </a:fld>
            <a:endParaRPr lang="en-US"/>
          </a:p>
        </p:txBody>
      </p:sp>
      <p:sp>
        <p:nvSpPr>
          <p:cNvPr id="5" name="Footer Placeholder 4">
            <a:extLst>
              <a:ext uri="{FF2B5EF4-FFF2-40B4-BE49-F238E27FC236}">
                <a16:creationId xmlns:a16="http://schemas.microsoft.com/office/drawing/2014/main" id="{F9F6239A-0202-4197-8BCD-0F6F3B1BAD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A132B5-0C2F-445A-8657-984FD0FEB5B8}"/>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4090566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9FF13-BB9C-4EC2-895B-A167BDBD5A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832BB3D-8325-4020-AB88-A3E9672E5C6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05F54F-564A-47D3-8B85-B5C4243538D9}"/>
              </a:ext>
            </a:extLst>
          </p:cNvPr>
          <p:cNvSpPr>
            <a:spLocks noGrp="1"/>
          </p:cNvSpPr>
          <p:nvPr>
            <p:ph type="dt" sz="half" idx="10"/>
          </p:nvPr>
        </p:nvSpPr>
        <p:spPr/>
        <p:txBody>
          <a:bodyPr/>
          <a:lstStyle/>
          <a:p>
            <a:fld id="{3B9F33C8-8A6A-49A2-8949-28E9F813AC6F}" type="datetimeFigureOut">
              <a:rPr lang="en-US" smtClean="0"/>
              <a:t>6/5/2020</a:t>
            </a:fld>
            <a:endParaRPr lang="en-US"/>
          </a:p>
        </p:txBody>
      </p:sp>
      <p:sp>
        <p:nvSpPr>
          <p:cNvPr id="5" name="Footer Placeholder 4">
            <a:extLst>
              <a:ext uri="{FF2B5EF4-FFF2-40B4-BE49-F238E27FC236}">
                <a16:creationId xmlns:a16="http://schemas.microsoft.com/office/drawing/2014/main" id="{8ED23131-A06A-40FB-A003-5C292D00BB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CBB451-8661-42D6-812C-CC7240749123}"/>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2333373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A45D7-0577-4ECC-AE1A-B9D0467A32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54D2DC-A330-4C30-9AC9-F0D43808AB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021711A-AE9E-4551-AD8D-EF1F629937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DA2060-7CD5-4430-ABA8-01C736E04DBF}"/>
              </a:ext>
            </a:extLst>
          </p:cNvPr>
          <p:cNvSpPr>
            <a:spLocks noGrp="1"/>
          </p:cNvSpPr>
          <p:nvPr>
            <p:ph type="dt" sz="half" idx="10"/>
          </p:nvPr>
        </p:nvSpPr>
        <p:spPr/>
        <p:txBody>
          <a:bodyPr/>
          <a:lstStyle/>
          <a:p>
            <a:fld id="{3B9F33C8-8A6A-49A2-8949-28E9F813AC6F}" type="datetimeFigureOut">
              <a:rPr lang="en-US" smtClean="0"/>
              <a:t>6/5/2020</a:t>
            </a:fld>
            <a:endParaRPr lang="en-US"/>
          </a:p>
        </p:txBody>
      </p:sp>
      <p:sp>
        <p:nvSpPr>
          <p:cNvPr id="6" name="Footer Placeholder 5">
            <a:extLst>
              <a:ext uri="{FF2B5EF4-FFF2-40B4-BE49-F238E27FC236}">
                <a16:creationId xmlns:a16="http://schemas.microsoft.com/office/drawing/2014/main" id="{DFAFEC48-DBC9-41F2-AD46-58AE1131AE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367EC6-EA09-4B97-98D6-E0260F13D6A1}"/>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40395122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A4A50-C086-4018-8546-1554DA1A17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EB7C149-A5CB-4EA2-858E-EA3123C435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D5615C8-52C6-4046-A979-1C49A149921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289A43-F90C-4DF5-BDD3-62243006E2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B9482FF-DD31-45BE-8B53-1F1E0A6325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71027C6-B1DC-4BE4-B486-1AAA7AFA2831}"/>
              </a:ext>
            </a:extLst>
          </p:cNvPr>
          <p:cNvSpPr>
            <a:spLocks noGrp="1"/>
          </p:cNvSpPr>
          <p:nvPr>
            <p:ph type="dt" sz="half" idx="10"/>
          </p:nvPr>
        </p:nvSpPr>
        <p:spPr/>
        <p:txBody>
          <a:bodyPr/>
          <a:lstStyle/>
          <a:p>
            <a:fld id="{3B9F33C8-8A6A-49A2-8949-28E9F813AC6F}" type="datetimeFigureOut">
              <a:rPr lang="en-US" smtClean="0"/>
              <a:t>6/5/2020</a:t>
            </a:fld>
            <a:endParaRPr lang="en-US"/>
          </a:p>
        </p:txBody>
      </p:sp>
      <p:sp>
        <p:nvSpPr>
          <p:cNvPr id="8" name="Footer Placeholder 7">
            <a:extLst>
              <a:ext uri="{FF2B5EF4-FFF2-40B4-BE49-F238E27FC236}">
                <a16:creationId xmlns:a16="http://schemas.microsoft.com/office/drawing/2014/main" id="{FFAC927D-89CD-4149-AE32-7D6B3FEFB2B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1CB8AA9-C276-408B-92E4-D305C5AD7A7A}"/>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1069903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2BC6D-31C4-45C7-A202-213B171A5A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8D171BE-F14A-4733-89AA-09CEDE2318FA}"/>
              </a:ext>
            </a:extLst>
          </p:cNvPr>
          <p:cNvSpPr>
            <a:spLocks noGrp="1"/>
          </p:cNvSpPr>
          <p:nvPr>
            <p:ph type="dt" sz="half" idx="10"/>
          </p:nvPr>
        </p:nvSpPr>
        <p:spPr/>
        <p:txBody>
          <a:bodyPr/>
          <a:lstStyle/>
          <a:p>
            <a:fld id="{3B9F33C8-8A6A-49A2-8949-28E9F813AC6F}" type="datetimeFigureOut">
              <a:rPr lang="en-US" smtClean="0"/>
              <a:t>6/5/2020</a:t>
            </a:fld>
            <a:endParaRPr lang="en-US"/>
          </a:p>
        </p:txBody>
      </p:sp>
      <p:sp>
        <p:nvSpPr>
          <p:cNvPr id="4" name="Footer Placeholder 3">
            <a:extLst>
              <a:ext uri="{FF2B5EF4-FFF2-40B4-BE49-F238E27FC236}">
                <a16:creationId xmlns:a16="http://schemas.microsoft.com/office/drawing/2014/main" id="{7FE4FE29-F75D-4A78-B038-A4BCD13765A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5D667C-AE37-445C-90E8-62DABF3BBD0D}"/>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2749097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32C655-BBC8-4EEC-8240-945B8013371F}"/>
              </a:ext>
            </a:extLst>
          </p:cNvPr>
          <p:cNvSpPr>
            <a:spLocks noGrp="1"/>
          </p:cNvSpPr>
          <p:nvPr>
            <p:ph type="dt" sz="half" idx="10"/>
          </p:nvPr>
        </p:nvSpPr>
        <p:spPr/>
        <p:txBody>
          <a:bodyPr/>
          <a:lstStyle/>
          <a:p>
            <a:fld id="{3B9F33C8-8A6A-49A2-8949-28E9F813AC6F}" type="datetimeFigureOut">
              <a:rPr lang="en-US" smtClean="0"/>
              <a:t>6/5/2020</a:t>
            </a:fld>
            <a:endParaRPr lang="en-US"/>
          </a:p>
        </p:txBody>
      </p:sp>
      <p:sp>
        <p:nvSpPr>
          <p:cNvPr id="3" name="Footer Placeholder 2">
            <a:extLst>
              <a:ext uri="{FF2B5EF4-FFF2-40B4-BE49-F238E27FC236}">
                <a16:creationId xmlns:a16="http://schemas.microsoft.com/office/drawing/2014/main" id="{992A0ED1-C850-4409-A0D1-A145206F7B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52649C4-0B59-4A18-9BF4-2D22BF7CE46E}"/>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3696737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7B938-FCC5-478A-8EC0-F0653FC018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D5D93F-2F4D-472E-8B38-267CAC710E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33A3EEC-1029-4838-AA25-A89943584B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1281F2-0E24-4A0D-B7E3-AD40C9DFA887}"/>
              </a:ext>
            </a:extLst>
          </p:cNvPr>
          <p:cNvSpPr>
            <a:spLocks noGrp="1"/>
          </p:cNvSpPr>
          <p:nvPr>
            <p:ph type="dt" sz="half" idx="10"/>
          </p:nvPr>
        </p:nvSpPr>
        <p:spPr/>
        <p:txBody>
          <a:bodyPr/>
          <a:lstStyle/>
          <a:p>
            <a:fld id="{3B9F33C8-8A6A-49A2-8949-28E9F813AC6F}" type="datetimeFigureOut">
              <a:rPr lang="en-US" smtClean="0"/>
              <a:t>6/5/2020</a:t>
            </a:fld>
            <a:endParaRPr lang="en-US"/>
          </a:p>
        </p:txBody>
      </p:sp>
      <p:sp>
        <p:nvSpPr>
          <p:cNvPr id="6" name="Footer Placeholder 5">
            <a:extLst>
              <a:ext uri="{FF2B5EF4-FFF2-40B4-BE49-F238E27FC236}">
                <a16:creationId xmlns:a16="http://schemas.microsoft.com/office/drawing/2014/main" id="{311A842E-423B-485B-8BFC-0D1C13C8C7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471804-2BF4-4783-8752-DCB75E9E4431}"/>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69660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E5F4D-7C9F-43C8-8DB3-FC05094BD2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8FC9279-1332-4BFB-8925-2DAB643483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96C1CA-DB00-47F7-8298-94D136B71A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E525BC-EEB1-4AD5-80FB-453C405BE651}"/>
              </a:ext>
            </a:extLst>
          </p:cNvPr>
          <p:cNvSpPr>
            <a:spLocks noGrp="1"/>
          </p:cNvSpPr>
          <p:nvPr>
            <p:ph type="dt" sz="half" idx="10"/>
          </p:nvPr>
        </p:nvSpPr>
        <p:spPr/>
        <p:txBody>
          <a:bodyPr/>
          <a:lstStyle/>
          <a:p>
            <a:fld id="{3B9F33C8-8A6A-49A2-8949-28E9F813AC6F}" type="datetimeFigureOut">
              <a:rPr lang="en-US" smtClean="0"/>
              <a:t>6/5/2020</a:t>
            </a:fld>
            <a:endParaRPr lang="en-US"/>
          </a:p>
        </p:txBody>
      </p:sp>
      <p:sp>
        <p:nvSpPr>
          <p:cNvPr id="6" name="Footer Placeholder 5">
            <a:extLst>
              <a:ext uri="{FF2B5EF4-FFF2-40B4-BE49-F238E27FC236}">
                <a16:creationId xmlns:a16="http://schemas.microsoft.com/office/drawing/2014/main" id="{62D497B8-C233-4CB1-A4F5-4C36C2914F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FF6B85-2993-4F01-85A4-4AD40FEF496A}"/>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8115295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5BD32F-CD76-4045-B723-C0FF04377B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494176F-01FD-4E02-8C70-70DBCA3DF4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672DC8-D291-4AFC-9DD6-8BCBE57C55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9F33C8-8A6A-49A2-8949-28E9F813AC6F}" type="datetimeFigureOut">
              <a:rPr lang="en-US" smtClean="0"/>
              <a:t>6/5/2020</a:t>
            </a:fld>
            <a:endParaRPr lang="en-US"/>
          </a:p>
        </p:txBody>
      </p:sp>
      <p:sp>
        <p:nvSpPr>
          <p:cNvPr id="5" name="Footer Placeholder 4">
            <a:extLst>
              <a:ext uri="{FF2B5EF4-FFF2-40B4-BE49-F238E27FC236}">
                <a16:creationId xmlns:a16="http://schemas.microsoft.com/office/drawing/2014/main" id="{E78FF478-58DD-43BC-A62D-73AECE4A14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1579D28-91BC-4C04-B1A4-F19BC4562A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1E45DA-37E0-4DEF-A6F5-3567A4B31782}" type="slidenum">
              <a:rPr lang="en-US" smtClean="0"/>
              <a:t>‹#›</a:t>
            </a:fld>
            <a:endParaRPr lang="en-US"/>
          </a:p>
        </p:txBody>
      </p:sp>
    </p:spTree>
    <p:extLst>
      <p:ext uri="{BB962C8B-B14F-4D97-AF65-F5344CB8AC3E}">
        <p14:creationId xmlns:p14="http://schemas.microsoft.com/office/powerpoint/2010/main" val="13557500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3.jp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DD7BB-29CD-4CFA-B113-158C39859BE8}"/>
              </a:ext>
            </a:extLst>
          </p:cNvPr>
          <p:cNvSpPr>
            <a:spLocks noGrp="1"/>
          </p:cNvSpPr>
          <p:nvPr>
            <p:ph type="ctrTitle"/>
          </p:nvPr>
        </p:nvSpPr>
        <p:spPr/>
        <p:txBody>
          <a:bodyPr/>
          <a:lstStyle/>
          <a:p>
            <a:r>
              <a:rPr lang="en-US" dirty="0"/>
              <a:t>Understanding .NET Standard</a:t>
            </a:r>
          </a:p>
        </p:txBody>
      </p:sp>
      <p:sp>
        <p:nvSpPr>
          <p:cNvPr id="3" name="Subtitle 2">
            <a:extLst>
              <a:ext uri="{FF2B5EF4-FFF2-40B4-BE49-F238E27FC236}">
                <a16:creationId xmlns:a16="http://schemas.microsoft.com/office/drawing/2014/main" id="{2EAF0956-CF51-4575-8465-AA5B3F8672A4}"/>
              </a:ext>
            </a:extLst>
          </p:cNvPr>
          <p:cNvSpPr>
            <a:spLocks noGrp="1"/>
          </p:cNvSpPr>
          <p:nvPr>
            <p:ph type="subTitle" idx="1"/>
          </p:nvPr>
        </p:nvSpPr>
        <p:spPr/>
        <p:txBody>
          <a:bodyPr/>
          <a:lstStyle/>
          <a:p>
            <a:r>
              <a:rPr lang="en-US" dirty="0"/>
              <a:t>Jason Bock</a:t>
            </a:r>
          </a:p>
        </p:txBody>
      </p:sp>
    </p:spTree>
    <p:extLst>
      <p:ext uri="{BB962C8B-B14F-4D97-AF65-F5344CB8AC3E}">
        <p14:creationId xmlns:p14="http://schemas.microsoft.com/office/powerpoint/2010/main" val="1861047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C7DB7-0B09-4B0B-8DB7-7828FF1326D5}"/>
              </a:ext>
            </a:extLst>
          </p:cNvPr>
          <p:cNvSpPr>
            <a:spLocks noGrp="1"/>
          </p:cNvSpPr>
          <p:nvPr>
            <p:ph type="title"/>
          </p:nvPr>
        </p:nvSpPr>
        <p:spPr/>
        <p:txBody>
          <a:bodyPr/>
          <a:lstStyle/>
          <a:p>
            <a:r>
              <a:rPr lang="en-US" dirty="0"/>
              <a:t>History</a:t>
            </a:r>
          </a:p>
        </p:txBody>
      </p:sp>
      <p:sp>
        <p:nvSpPr>
          <p:cNvPr id="3" name="Content Placeholder 2">
            <a:extLst>
              <a:ext uri="{FF2B5EF4-FFF2-40B4-BE49-F238E27FC236}">
                <a16:creationId xmlns:a16="http://schemas.microsoft.com/office/drawing/2014/main" id="{1146E73B-6BC6-4948-8AA5-9D3A25E311D9}"/>
              </a:ext>
            </a:extLst>
          </p:cNvPr>
          <p:cNvSpPr>
            <a:spLocks noGrp="1"/>
          </p:cNvSpPr>
          <p:nvPr>
            <p:ph idx="1"/>
          </p:nvPr>
        </p:nvSpPr>
        <p:spPr/>
        <p:txBody>
          <a:bodyPr/>
          <a:lstStyle/>
          <a:p>
            <a:r>
              <a:rPr lang="en-US" dirty="0"/>
              <a:t>.NET – 1.0, 1.1, 2.0, 3.0, 3.5, 4, 4.5, 4.5.1, 4.5.2, 4.6, 4.6.1, 4.6.2, 4.7, 4.7.1</a:t>
            </a:r>
          </a:p>
          <a:p>
            <a:r>
              <a:rPr lang="en-US" dirty="0"/>
              <a:t>Mono – 1.0, 1.1, 1.2, 2.0, 2.2, 2.4, 2.6, 2.8, 2.10, 3.0, 3.2, 3.4, 3.6, 3.8, 3.10, 3.12, 4.0, 5.0, 5.2, 5.4</a:t>
            </a:r>
          </a:p>
          <a:p>
            <a:r>
              <a:rPr lang="en-US" dirty="0"/>
              <a:t>Silverlight – 1, 2, 3, 4, 5 (all with numerous point releases)</a:t>
            </a:r>
          </a:p>
          <a:p>
            <a:r>
              <a:rPr lang="en-US" dirty="0"/>
              <a:t>Xamarin – I won’t even try</a:t>
            </a:r>
          </a:p>
          <a:p>
            <a:r>
              <a:rPr lang="en-US" dirty="0"/>
              <a:t>.NET Core – 1.0, 1.1, 2.0</a:t>
            </a:r>
          </a:p>
        </p:txBody>
      </p:sp>
      <p:sp>
        <p:nvSpPr>
          <p:cNvPr id="4" name="Rectangle 3">
            <a:extLst>
              <a:ext uri="{FF2B5EF4-FFF2-40B4-BE49-F238E27FC236}">
                <a16:creationId xmlns:a16="http://schemas.microsoft.com/office/drawing/2014/main" id="{D150C479-B860-4FDC-9EE4-4E26F3D48829}"/>
              </a:ext>
            </a:extLst>
          </p:cNvPr>
          <p:cNvSpPr/>
          <p:nvPr/>
        </p:nvSpPr>
        <p:spPr>
          <a:xfrm>
            <a:off x="-1" y="6117402"/>
            <a:ext cx="12192001" cy="453605"/>
          </a:xfrm>
          <a:prstGeom prst="rect">
            <a:avLst/>
          </a:prstGeom>
        </p:spPr>
        <p:txBody>
          <a:bodyPr wrap="square" anchor="ctr" anchorCtr="0">
            <a:noAutofit/>
          </a:bodyPr>
          <a:lstStyle/>
          <a:p>
            <a:pPr algn="r"/>
            <a:r>
              <a:rPr lang="en-US" sz="1200" dirty="0">
                <a:latin typeface="+mj-lt"/>
                <a:cs typeface="Calibri" pitchFamily="34" charset="0"/>
              </a:rPr>
              <a:t>https://docs.microsoft.com/en-us/dotnet/framework/migration-guide/versions-and-dependencies</a:t>
            </a:r>
          </a:p>
          <a:p>
            <a:pPr algn="r"/>
            <a:r>
              <a:rPr lang="en-US" sz="1200" dirty="0">
                <a:latin typeface="+mj-lt"/>
                <a:cs typeface="Calibri" pitchFamily="34" charset="0"/>
              </a:rPr>
              <a:t>https://en.wikipedia.org/wiki/Mono_%28software%29</a:t>
            </a:r>
          </a:p>
          <a:p>
            <a:pPr algn="r"/>
            <a:r>
              <a:rPr lang="en-US" sz="1200" dirty="0">
                <a:latin typeface="+mj-lt"/>
                <a:cs typeface="Calibri" pitchFamily="34" charset="0"/>
              </a:rPr>
              <a:t>https://www.microsoft.com/getsilverlight/locale/en-us/html/Microsoft%20Silverlight%20Release%20History.htm</a:t>
            </a:r>
          </a:p>
          <a:p>
            <a:pPr algn="r"/>
            <a:r>
              <a:rPr lang="en-US" sz="1200" dirty="0">
                <a:latin typeface="+mj-lt"/>
                <a:cs typeface="Calibri" pitchFamily="34" charset="0"/>
              </a:rPr>
              <a:t>https://developer.xamarin.com/releases/</a:t>
            </a:r>
          </a:p>
          <a:p>
            <a:pPr algn="r"/>
            <a:r>
              <a:rPr lang="en-US" sz="1200" dirty="0">
                <a:latin typeface="+mj-lt"/>
                <a:cs typeface="Calibri" pitchFamily="34" charset="0"/>
              </a:rPr>
              <a:t>https://github.com/dotnet/core/blob/master/release-notes/download-archive.md</a:t>
            </a:r>
          </a:p>
        </p:txBody>
      </p:sp>
    </p:spTree>
    <p:extLst>
      <p:ext uri="{BB962C8B-B14F-4D97-AF65-F5344CB8AC3E}">
        <p14:creationId xmlns:p14="http://schemas.microsoft.com/office/powerpoint/2010/main" val="42536205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History</a:t>
            </a:r>
          </a:p>
        </p:txBody>
      </p:sp>
      <p:sp>
        <p:nvSpPr>
          <p:cNvPr id="8" name="Rectangle 7">
            <a:extLst>
              <a:ext uri="{FF2B5EF4-FFF2-40B4-BE49-F238E27FC236}">
                <a16:creationId xmlns:a16="http://schemas.microsoft.com/office/drawing/2014/main" id="{E9F3EF86-9C16-49BC-BDAF-70BB81AA09CF}"/>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https://tctechcrunch2011.files.wordpress.com/2015/01/shared.jpg?w=738</a:t>
            </a:r>
          </a:p>
        </p:txBody>
      </p:sp>
      <p:pic>
        <p:nvPicPr>
          <p:cNvPr id="12" name="Picture 11">
            <a:extLst>
              <a:ext uri="{FF2B5EF4-FFF2-40B4-BE49-F238E27FC236}">
                <a16:creationId xmlns:a16="http://schemas.microsoft.com/office/drawing/2014/main" id="{AF83F9B5-20B8-4AD9-AD44-751BB37908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5149" y="1378096"/>
            <a:ext cx="6941702" cy="4627802"/>
          </a:xfrm>
          <a:prstGeom prst="rect">
            <a:avLst/>
          </a:prstGeom>
        </p:spPr>
      </p:pic>
    </p:spTree>
    <p:extLst>
      <p:ext uri="{BB962C8B-B14F-4D97-AF65-F5344CB8AC3E}">
        <p14:creationId xmlns:p14="http://schemas.microsoft.com/office/powerpoint/2010/main" val="1118775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History</a:t>
            </a:r>
          </a:p>
        </p:txBody>
      </p:sp>
      <p:sp>
        <p:nvSpPr>
          <p:cNvPr id="8" name="Rectangle 7">
            <a:extLst>
              <a:ext uri="{FF2B5EF4-FFF2-40B4-BE49-F238E27FC236}">
                <a16:creationId xmlns:a16="http://schemas.microsoft.com/office/drawing/2014/main" id="{E9F3EF86-9C16-49BC-BDAF-70BB81AA09CF}"/>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https://img.buzzfeed.com/buzzfeed-static/static/2015-03/31/1/enhanced/webdr02/enhanced-7879-1427781273-1.jpg</a:t>
            </a:r>
          </a:p>
        </p:txBody>
      </p:sp>
      <p:pic>
        <p:nvPicPr>
          <p:cNvPr id="5" name="Picture 4">
            <a:extLst>
              <a:ext uri="{FF2B5EF4-FFF2-40B4-BE49-F238E27FC236}">
                <a16:creationId xmlns:a16="http://schemas.microsoft.com/office/drawing/2014/main" id="{B63D046E-F59F-4DD8-B151-2E3C76EE02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7250" y="1450894"/>
            <a:ext cx="7937500" cy="4826000"/>
          </a:xfrm>
          <a:prstGeom prst="rect">
            <a:avLst/>
          </a:prstGeom>
        </p:spPr>
      </p:pic>
      <p:sp>
        <p:nvSpPr>
          <p:cNvPr id="6" name="TextBox 5">
            <a:extLst>
              <a:ext uri="{FF2B5EF4-FFF2-40B4-BE49-F238E27FC236}">
                <a16:creationId xmlns:a16="http://schemas.microsoft.com/office/drawing/2014/main" id="{5FC1AA91-B564-4D5C-B1F1-889DA4761704}"/>
              </a:ext>
            </a:extLst>
          </p:cNvPr>
          <p:cNvSpPr txBox="1"/>
          <p:nvPr/>
        </p:nvSpPr>
        <p:spPr>
          <a:xfrm>
            <a:off x="3644335" y="1735374"/>
            <a:ext cx="4903330" cy="707886"/>
          </a:xfrm>
          <a:prstGeom prst="rect">
            <a:avLst/>
          </a:prstGeom>
          <a:noFill/>
        </p:spPr>
        <p:txBody>
          <a:bodyPr wrap="none" rtlCol="0">
            <a:spAutoFit/>
          </a:bodyPr>
          <a:lstStyle/>
          <a:p>
            <a:r>
              <a:rPr lang="en-US" sz="4000" dirty="0"/>
              <a:t>Portable Class Library</a:t>
            </a:r>
          </a:p>
        </p:txBody>
      </p:sp>
    </p:spTree>
    <p:extLst>
      <p:ext uri="{BB962C8B-B14F-4D97-AF65-F5344CB8AC3E}">
        <p14:creationId xmlns:p14="http://schemas.microsoft.com/office/powerpoint/2010/main" val="10980735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History</a:t>
            </a:r>
          </a:p>
        </p:txBody>
      </p:sp>
      <p:graphicFrame>
        <p:nvGraphicFramePr>
          <p:cNvPr id="5" name="Diagram 4">
            <a:extLst>
              <a:ext uri="{FF2B5EF4-FFF2-40B4-BE49-F238E27FC236}">
                <a16:creationId xmlns:a16="http://schemas.microsoft.com/office/drawing/2014/main" id="{527277C9-92EB-4C65-9DB5-CEC55F6B3ED0}"/>
              </a:ext>
            </a:extLst>
          </p:cNvPr>
          <p:cNvGraphicFramePr/>
          <p:nvPr>
            <p:extLst>
              <p:ext uri="{D42A27DB-BD31-4B8C-83A1-F6EECF244321}">
                <p14:modId xmlns:p14="http://schemas.microsoft.com/office/powerpoint/2010/main" val="1922144460"/>
              </p:ext>
            </p:extLst>
          </p:nvPr>
        </p:nvGraphicFramePr>
        <p:xfrm>
          <a:off x="2032000" y="89238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BF764F13-4BA7-4393-B1F8-2A1676ED8BC6}"/>
              </a:ext>
            </a:extLst>
          </p:cNvPr>
          <p:cNvSpPr txBox="1"/>
          <p:nvPr/>
        </p:nvSpPr>
        <p:spPr>
          <a:xfrm>
            <a:off x="5319120" y="967862"/>
            <a:ext cx="1553760" cy="523220"/>
          </a:xfrm>
          <a:prstGeom prst="rect">
            <a:avLst/>
          </a:prstGeom>
          <a:noFill/>
        </p:spPr>
        <p:txBody>
          <a:bodyPr wrap="none" rtlCol="0">
            <a:spAutoFit/>
          </a:bodyPr>
          <a:lstStyle/>
          <a:p>
            <a:pPr algn="ctr"/>
            <a:r>
              <a:rPr lang="en-US" sz="2800" dirty="0"/>
              <a:t>Profile14</a:t>
            </a:r>
          </a:p>
        </p:txBody>
      </p:sp>
      <p:cxnSp>
        <p:nvCxnSpPr>
          <p:cNvPr id="7" name="Straight Arrow Connector 6">
            <a:extLst>
              <a:ext uri="{FF2B5EF4-FFF2-40B4-BE49-F238E27FC236}">
                <a16:creationId xmlns:a16="http://schemas.microsoft.com/office/drawing/2014/main" id="{F6F38F2B-3829-43F2-90B2-D400E5753F93}"/>
              </a:ext>
            </a:extLst>
          </p:cNvPr>
          <p:cNvCxnSpPr/>
          <p:nvPr/>
        </p:nvCxnSpPr>
        <p:spPr>
          <a:xfrm>
            <a:off x="6096000" y="1491082"/>
            <a:ext cx="0" cy="2110637"/>
          </a:xfrm>
          <a:prstGeom prst="straightConnector1">
            <a:avLst/>
          </a:prstGeom>
          <a:ln w="254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916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History</a:t>
            </a:r>
          </a:p>
        </p:txBody>
      </p:sp>
      <p:pic>
        <p:nvPicPr>
          <p:cNvPr id="8" name="Picture 7">
            <a:extLst>
              <a:ext uri="{FF2B5EF4-FFF2-40B4-BE49-F238E27FC236}">
                <a16:creationId xmlns:a16="http://schemas.microsoft.com/office/drawing/2014/main" id="{095B069E-2A69-43C0-AA66-D95E81EC1B88}"/>
              </a:ext>
            </a:extLst>
          </p:cNvPr>
          <p:cNvPicPr>
            <a:picLocks noChangeAspect="1"/>
          </p:cNvPicPr>
          <p:nvPr/>
        </p:nvPicPr>
        <p:blipFill>
          <a:blip r:embed="rId3"/>
          <a:stretch>
            <a:fillRect/>
          </a:stretch>
        </p:blipFill>
        <p:spPr>
          <a:xfrm>
            <a:off x="4226247" y="1352647"/>
            <a:ext cx="3739504" cy="4765536"/>
          </a:xfrm>
          <a:prstGeom prst="rect">
            <a:avLst/>
          </a:prstGeom>
        </p:spPr>
      </p:pic>
      <p:sp>
        <p:nvSpPr>
          <p:cNvPr id="9" name="Rectangle 8">
            <a:extLst>
              <a:ext uri="{FF2B5EF4-FFF2-40B4-BE49-F238E27FC236}">
                <a16:creationId xmlns:a16="http://schemas.microsoft.com/office/drawing/2014/main" id="{2EE0EC93-BE76-420C-9279-F72796A2F143}"/>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https://portablelibraryprofiles.stephencleary.com/</a:t>
            </a:r>
          </a:p>
        </p:txBody>
      </p:sp>
    </p:spTree>
    <p:extLst>
      <p:ext uri="{BB962C8B-B14F-4D97-AF65-F5344CB8AC3E}">
        <p14:creationId xmlns:p14="http://schemas.microsoft.com/office/powerpoint/2010/main" val="426878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History</a:t>
            </a:r>
          </a:p>
        </p:txBody>
      </p:sp>
      <p:sp>
        <p:nvSpPr>
          <p:cNvPr id="9" name="Rectangle 8">
            <a:extLst>
              <a:ext uri="{FF2B5EF4-FFF2-40B4-BE49-F238E27FC236}">
                <a16:creationId xmlns:a16="http://schemas.microsoft.com/office/drawing/2014/main" id="{2EE0EC93-BE76-420C-9279-F72796A2F143}"/>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http://www.reactiongifs.com/r/absurd.gif</a:t>
            </a:r>
          </a:p>
        </p:txBody>
      </p:sp>
      <p:pic>
        <p:nvPicPr>
          <p:cNvPr id="5" name="Picture 4">
            <a:extLst>
              <a:ext uri="{FF2B5EF4-FFF2-40B4-BE49-F238E27FC236}">
                <a16:creationId xmlns:a16="http://schemas.microsoft.com/office/drawing/2014/main" id="{813028F6-DFD5-432B-8885-C86056FC0C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3399" y="1690688"/>
            <a:ext cx="6045200" cy="4364339"/>
          </a:xfrm>
          <a:prstGeom prst="rect">
            <a:avLst/>
          </a:prstGeom>
        </p:spPr>
      </p:pic>
    </p:spTree>
    <p:extLst>
      <p:ext uri="{BB962C8B-B14F-4D97-AF65-F5344CB8AC3E}">
        <p14:creationId xmlns:p14="http://schemas.microsoft.com/office/powerpoint/2010/main" val="12109854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Definitions</a:t>
            </a:r>
          </a:p>
        </p:txBody>
      </p:sp>
      <p:sp>
        <p:nvSpPr>
          <p:cNvPr id="9" name="Rectangle 8">
            <a:extLst>
              <a:ext uri="{FF2B5EF4-FFF2-40B4-BE49-F238E27FC236}">
                <a16:creationId xmlns:a16="http://schemas.microsoft.com/office/drawing/2014/main" id="{2EE0EC93-BE76-420C-9279-F72796A2F143}"/>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https://www.slideshare.net/terrajobst/net-standard-introduction</a:t>
            </a:r>
          </a:p>
        </p:txBody>
      </p:sp>
      <p:pic>
        <p:nvPicPr>
          <p:cNvPr id="6" name="Picture 5">
            <a:extLst>
              <a:ext uri="{FF2B5EF4-FFF2-40B4-BE49-F238E27FC236}">
                <a16:creationId xmlns:a16="http://schemas.microsoft.com/office/drawing/2014/main" id="{8D5E2129-1729-4544-8662-93AC8DE34C48}"/>
              </a:ext>
            </a:extLst>
          </p:cNvPr>
          <p:cNvPicPr>
            <a:picLocks noChangeAspect="1"/>
          </p:cNvPicPr>
          <p:nvPr/>
        </p:nvPicPr>
        <p:blipFill>
          <a:blip r:embed="rId3"/>
          <a:stretch>
            <a:fillRect/>
          </a:stretch>
        </p:blipFill>
        <p:spPr>
          <a:xfrm>
            <a:off x="1997488" y="1538869"/>
            <a:ext cx="8197023" cy="4490812"/>
          </a:xfrm>
          <a:prstGeom prst="rect">
            <a:avLst/>
          </a:prstGeom>
        </p:spPr>
      </p:pic>
    </p:spTree>
    <p:extLst>
      <p:ext uri="{BB962C8B-B14F-4D97-AF65-F5344CB8AC3E}">
        <p14:creationId xmlns:p14="http://schemas.microsoft.com/office/powerpoint/2010/main" val="1470693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Definitions</a:t>
            </a:r>
          </a:p>
        </p:txBody>
      </p:sp>
      <p:sp>
        <p:nvSpPr>
          <p:cNvPr id="9" name="Rectangle 8">
            <a:extLst>
              <a:ext uri="{FF2B5EF4-FFF2-40B4-BE49-F238E27FC236}">
                <a16:creationId xmlns:a16="http://schemas.microsoft.com/office/drawing/2014/main" id="{2EE0EC93-BE76-420C-9279-F72796A2F143}"/>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https://www.slideshare.net/terrajobst/net-standard-introduction</a:t>
            </a:r>
          </a:p>
        </p:txBody>
      </p:sp>
      <p:pic>
        <p:nvPicPr>
          <p:cNvPr id="5" name="Picture 4">
            <a:extLst>
              <a:ext uri="{FF2B5EF4-FFF2-40B4-BE49-F238E27FC236}">
                <a16:creationId xmlns:a16="http://schemas.microsoft.com/office/drawing/2014/main" id="{BEC92EA5-BE20-46ED-A7FC-3B64C70E914A}"/>
              </a:ext>
            </a:extLst>
          </p:cNvPr>
          <p:cNvPicPr>
            <a:picLocks noChangeAspect="1"/>
          </p:cNvPicPr>
          <p:nvPr/>
        </p:nvPicPr>
        <p:blipFill>
          <a:blip r:embed="rId3"/>
          <a:stretch>
            <a:fillRect/>
          </a:stretch>
        </p:blipFill>
        <p:spPr>
          <a:xfrm>
            <a:off x="3882951" y="1690688"/>
            <a:ext cx="4426098" cy="4404871"/>
          </a:xfrm>
          <a:prstGeom prst="rect">
            <a:avLst/>
          </a:prstGeom>
        </p:spPr>
      </p:pic>
    </p:spTree>
    <p:extLst>
      <p:ext uri="{BB962C8B-B14F-4D97-AF65-F5344CB8AC3E}">
        <p14:creationId xmlns:p14="http://schemas.microsoft.com/office/powerpoint/2010/main" val="25406844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Definitions</a:t>
            </a:r>
          </a:p>
        </p:txBody>
      </p:sp>
      <p:pic>
        <p:nvPicPr>
          <p:cNvPr id="6" name="Picture 5">
            <a:extLst>
              <a:ext uri="{FF2B5EF4-FFF2-40B4-BE49-F238E27FC236}">
                <a16:creationId xmlns:a16="http://schemas.microsoft.com/office/drawing/2014/main" id="{510255AA-F478-4BDE-ACCA-70BC454325F0}"/>
              </a:ext>
            </a:extLst>
          </p:cNvPr>
          <p:cNvPicPr>
            <a:picLocks noChangeAspect="1"/>
          </p:cNvPicPr>
          <p:nvPr/>
        </p:nvPicPr>
        <p:blipFill>
          <a:blip r:embed="rId3"/>
          <a:stretch>
            <a:fillRect/>
          </a:stretch>
        </p:blipFill>
        <p:spPr>
          <a:xfrm>
            <a:off x="942256" y="1361755"/>
            <a:ext cx="10307488" cy="5220429"/>
          </a:xfrm>
          <a:prstGeom prst="rect">
            <a:avLst/>
          </a:prstGeom>
        </p:spPr>
      </p:pic>
      <p:sp>
        <p:nvSpPr>
          <p:cNvPr id="7" name="Rectangle 6">
            <a:extLst>
              <a:ext uri="{FF2B5EF4-FFF2-40B4-BE49-F238E27FC236}">
                <a16:creationId xmlns:a16="http://schemas.microsoft.com/office/drawing/2014/main" id="{50C733B5-2974-4B2F-856A-090170473873}"/>
              </a:ext>
            </a:extLst>
          </p:cNvPr>
          <p:cNvSpPr/>
          <p:nvPr/>
        </p:nvSpPr>
        <p:spPr>
          <a:xfrm>
            <a:off x="942256" y="5277530"/>
            <a:ext cx="10307488" cy="13046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E00CCD7-3E94-4E6E-8740-F8D0EFA040FF}"/>
              </a:ext>
            </a:extLst>
          </p:cNvPr>
          <p:cNvSpPr/>
          <p:nvPr/>
        </p:nvSpPr>
        <p:spPr>
          <a:xfrm>
            <a:off x="4226560" y="1338112"/>
            <a:ext cx="2001520" cy="39157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A0D75D6-BBC3-49B1-8BAC-286AF9EB3B08}"/>
              </a:ext>
            </a:extLst>
          </p:cNvPr>
          <p:cNvSpPr/>
          <p:nvPr/>
        </p:nvSpPr>
        <p:spPr>
          <a:xfrm>
            <a:off x="9784080" y="1338111"/>
            <a:ext cx="1188720" cy="3915775"/>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5991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Definitions</a:t>
            </a:r>
          </a:p>
        </p:txBody>
      </p:sp>
      <p:sp>
        <p:nvSpPr>
          <p:cNvPr id="9" name="Rectangle 8">
            <a:extLst>
              <a:ext uri="{FF2B5EF4-FFF2-40B4-BE49-F238E27FC236}">
                <a16:creationId xmlns:a16="http://schemas.microsoft.com/office/drawing/2014/main" id="{2EE0EC93-BE76-420C-9279-F72796A2F143}"/>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https://www.slideshare.net/terrajobst/net-standard-under-the-hood</a:t>
            </a:r>
          </a:p>
        </p:txBody>
      </p:sp>
      <p:pic>
        <p:nvPicPr>
          <p:cNvPr id="6" name="Picture 5">
            <a:extLst>
              <a:ext uri="{FF2B5EF4-FFF2-40B4-BE49-F238E27FC236}">
                <a16:creationId xmlns:a16="http://schemas.microsoft.com/office/drawing/2014/main" id="{9DD81B77-4931-450B-8F8F-B90BDC72A818}"/>
              </a:ext>
            </a:extLst>
          </p:cNvPr>
          <p:cNvPicPr>
            <a:picLocks noChangeAspect="1"/>
          </p:cNvPicPr>
          <p:nvPr/>
        </p:nvPicPr>
        <p:blipFill>
          <a:blip r:embed="rId3"/>
          <a:stretch>
            <a:fillRect/>
          </a:stretch>
        </p:blipFill>
        <p:spPr>
          <a:xfrm>
            <a:off x="632858" y="1406092"/>
            <a:ext cx="10926282" cy="4768829"/>
          </a:xfrm>
          <a:prstGeom prst="rect">
            <a:avLst/>
          </a:prstGeom>
        </p:spPr>
      </p:pic>
    </p:spTree>
    <p:extLst>
      <p:ext uri="{BB962C8B-B14F-4D97-AF65-F5344CB8AC3E}">
        <p14:creationId xmlns:p14="http://schemas.microsoft.com/office/powerpoint/2010/main" val="1290841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10E48-A016-40A3-9CF2-752FD8E3204B}"/>
              </a:ext>
            </a:extLst>
          </p:cNvPr>
          <p:cNvSpPr>
            <a:spLocks noGrp="1"/>
          </p:cNvSpPr>
          <p:nvPr>
            <p:ph type="title"/>
          </p:nvPr>
        </p:nvSpPr>
        <p:spPr/>
        <p:txBody>
          <a:bodyPr/>
          <a:lstStyle/>
          <a:p>
            <a:r>
              <a:rPr lang="en-US" dirty="0"/>
              <a:t>Personal Info</a:t>
            </a:r>
          </a:p>
        </p:txBody>
      </p:sp>
      <p:sp>
        <p:nvSpPr>
          <p:cNvPr id="3" name="Content Placeholder 2">
            <a:extLst>
              <a:ext uri="{FF2B5EF4-FFF2-40B4-BE49-F238E27FC236}">
                <a16:creationId xmlns:a16="http://schemas.microsoft.com/office/drawing/2014/main" id="{EDC3CAC5-D82C-4212-910D-3A0A44EBA6B0}"/>
              </a:ext>
            </a:extLst>
          </p:cNvPr>
          <p:cNvSpPr>
            <a:spLocks noGrp="1"/>
          </p:cNvSpPr>
          <p:nvPr>
            <p:ph idx="1"/>
          </p:nvPr>
        </p:nvSpPr>
        <p:spPr/>
        <p:txBody>
          <a:bodyPr/>
          <a:lstStyle/>
          <a:p>
            <a:r>
              <a:rPr lang="en-US" dirty="0"/>
              <a:t>http://www.jasonbock.net</a:t>
            </a:r>
          </a:p>
          <a:p>
            <a:r>
              <a:rPr lang="en-US" dirty="0"/>
              <a:t>https://www.twitter.com/jasonbock</a:t>
            </a:r>
          </a:p>
          <a:p>
            <a:r>
              <a:rPr lang="en-US" dirty="0"/>
              <a:t>https://www.github.com/jasonbock</a:t>
            </a:r>
          </a:p>
          <a:p>
            <a:r>
              <a:rPr lang="en-US" dirty="0"/>
              <a:t>jason.r.bock@outlook.com</a:t>
            </a:r>
          </a:p>
        </p:txBody>
      </p:sp>
    </p:spTree>
    <p:extLst>
      <p:ext uri="{BB962C8B-B14F-4D97-AF65-F5344CB8AC3E}">
        <p14:creationId xmlns:p14="http://schemas.microsoft.com/office/powerpoint/2010/main" val="11718714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Definitions</a:t>
            </a:r>
          </a:p>
        </p:txBody>
      </p:sp>
      <p:sp>
        <p:nvSpPr>
          <p:cNvPr id="9" name="Rectangle 8">
            <a:extLst>
              <a:ext uri="{FF2B5EF4-FFF2-40B4-BE49-F238E27FC236}">
                <a16:creationId xmlns:a16="http://schemas.microsoft.com/office/drawing/2014/main" id="{2EE0EC93-BE76-420C-9279-F72796A2F143}"/>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https://www.slideshare.net/terrajobst/net-standard-under-the-hood</a:t>
            </a:r>
          </a:p>
        </p:txBody>
      </p:sp>
      <p:pic>
        <p:nvPicPr>
          <p:cNvPr id="5" name="Picture 4">
            <a:extLst>
              <a:ext uri="{FF2B5EF4-FFF2-40B4-BE49-F238E27FC236}">
                <a16:creationId xmlns:a16="http://schemas.microsoft.com/office/drawing/2014/main" id="{F83FE498-062C-4990-9BF3-2AF67525AD04}"/>
              </a:ext>
            </a:extLst>
          </p:cNvPr>
          <p:cNvPicPr>
            <a:picLocks noChangeAspect="1"/>
          </p:cNvPicPr>
          <p:nvPr/>
        </p:nvPicPr>
        <p:blipFill>
          <a:blip r:embed="rId3"/>
          <a:stretch>
            <a:fillRect/>
          </a:stretch>
        </p:blipFill>
        <p:spPr>
          <a:xfrm>
            <a:off x="538479" y="1361708"/>
            <a:ext cx="11115040" cy="4815068"/>
          </a:xfrm>
          <a:prstGeom prst="rect">
            <a:avLst/>
          </a:prstGeom>
        </p:spPr>
      </p:pic>
    </p:spTree>
    <p:extLst>
      <p:ext uri="{BB962C8B-B14F-4D97-AF65-F5344CB8AC3E}">
        <p14:creationId xmlns:p14="http://schemas.microsoft.com/office/powerpoint/2010/main" val="3678420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B75BB-3BBD-4DEC-9E0C-0215D6F8FA6E}"/>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32F0F992-D6A8-42FF-8F9D-53B762639218}"/>
              </a:ext>
            </a:extLst>
          </p:cNvPr>
          <p:cNvSpPr>
            <a:spLocks noGrp="1"/>
          </p:cNvSpPr>
          <p:nvPr>
            <p:ph idx="1"/>
          </p:nvPr>
        </p:nvSpPr>
        <p:spPr/>
        <p:txBody>
          <a:bodyPr/>
          <a:lstStyle/>
          <a:p>
            <a:r>
              <a:rPr lang="en-US" dirty="0"/>
              <a:t>Use tools to navigate .NET Standard</a:t>
            </a:r>
          </a:p>
          <a:p>
            <a:pPr lvl="1"/>
            <a:r>
              <a:rPr lang="en-US" dirty="0"/>
              <a:t>.NET Portability Analyzer - https://github.com/Microsoft/dotnet-apiport</a:t>
            </a:r>
          </a:p>
          <a:p>
            <a:pPr lvl="1"/>
            <a:r>
              <a:rPr lang="en-US" dirty="0"/>
              <a:t>.NET API Catalog - https://apisof.net/</a:t>
            </a:r>
          </a:p>
          <a:p>
            <a:pPr lvl="1"/>
            <a:r>
              <a:rPr lang="en-US" dirty="0" err="1"/>
              <a:t>APICompat</a:t>
            </a:r>
            <a:r>
              <a:rPr lang="en-US" dirty="0"/>
              <a:t> - https://github.com/dotnet/corefx/wiki/ApiCompat</a:t>
            </a:r>
          </a:p>
          <a:p>
            <a:r>
              <a:rPr lang="en-US" dirty="0"/>
              <a:t>Use .NET Standard as the target for libraries (non-host code). Use .NET Core, .NET Framework, etc. as the target for host-based code.</a:t>
            </a:r>
          </a:p>
          <a:p>
            <a:r>
              <a:rPr lang="en-US" dirty="0"/>
              <a:t>Use DI to inject platform-specific implementations to .NET Standard code.</a:t>
            </a:r>
          </a:p>
        </p:txBody>
      </p:sp>
    </p:spTree>
    <p:extLst>
      <p:ext uri="{BB962C8B-B14F-4D97-AF65-F5344CB8AC3E}">
        <p14:creationId xmlns:p14="http://schemas.microsoft.com/office/powerpoint/2010/main" val="24368816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F1BA9-03E7-4464-B080-EEC60A9E1B34}"/>
              </a:ext>
            </a:extLst>
          </p:cNvPr>
          <p:cNvSpPr>
            <a:spLocks noGrp="1"/>
          </p:cNvSpPr>
          <p:nvPr>
            <p:ph type="title"/>
          </p:nvPr>
        </p:nvSpPr>
        <p:spPr/>
        <p:txBody>
          <a:bodyPr/>
          <a:lstStyle/>
          <a:p>
            <a:r>
              <a:rPr lang="en-US" dirty="0"/>
              <a:t>Demo: .NET Standard Tools and Setup</a:t>
            </a:r>
          </a:p>
        </p:txBody>
      </p:sp>
      <p:sp>
        <p:nvSpPr>
          <p:cNvPr id="3" name="Text Placeholder 2">
            <a:extLst>
              <a:ext uri="{FF2B5EF4-FFF2-40B4-BE49-F238E27FC236}">
                <a16:creationId xmlns:a16="http://schemas.microsoft.com/office/drawing/2014/main" id="{00F9C3B1-A06A-46A3-9CEB-EB4F2ABE0F9B}"/>
              </a:ext>
            </a:extLst>
          </p:cNvPr>
          <p:cNvSpPr>
            <a:spLocks noGrp="1"/>
          </p:cNvSpPr>
          <p:nvPr>
            <p:ph type="body" idx="1"/>
          </p:nvPr>
        </p:nvSpPr>
        <p:spPr/>
        <p:txBody>
          <a:bodyPr/>
          <a:lstStyle/>
          <a:p>
            <a:r>
              <a:rPr lang="en-US" dirty="0"/>
              <a:t>Understanding .NET Standard</a:t>
            </a:r>
          </a:p>
        </p:txBody>
      </p:sp>
    </p:spTree>
    <p:extLst>
      <p:ext uri="{BB962C8B-B14F-4D97-AF65-F5344CB8AC3E}">
        <p14:creationId xmlns:p14="http://schemas.microsoft.com/office/powerpoint/2010/main" val="25069928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DD7BB-29CD-4CFA-B113-158C39859BE8}"/>
              </a:ext>
            </a:extLst>
          </p:cNvPr>
          <p:cNvSpPr>
            <a:spLocks noGrp="1"/>
          </p:cNvSpPr>
          <p:nvPr>
            <p:ph type="ctrTitle"/>
          </p:nvPr>
        </p:nvSpPr>
        <p:spPr/>
        <p:txBody>
          <a:bodyPr/>
          <a:lstStyle/>
          <a:p>
            <a:r>
              <a:rPr lang="en-US" dirty="0"/>
              <a:t>Understanding .NET Standard</a:t>
            </a:r>
          </a:p>
        </p:txBody>
      </p:sp>
      <p:sp>
        <p:nvSpPr>
          <p:cNvPr id="3" name="Subtitle 2">
            <a:extLst>
              <a:ext uri="{FF2B5EF4-FFF2-40B4-BE49-F238E27FC236}">
                <a16:creationId xmlns:a16="http://schemas.microsoft.com/office/drawing/2014/main" id="{2EAF0956-CF51-4575-8465-AA5B3F8672A4}"/>
              </a:ext>
            </a:extLst>
          </p:cNvPr>
          <p:cNvSpPr>
            <a:spLocks noGrp="1"/>
          </p:cNvSpPr>
          <p:nvPr>
            <p:ph type="subTitle" idx="1"/>
          </p:nvPr>
        </p:nvSpPr>
        <p:spPr/>
        <p:txBody>
          <a:bodyPr/>
          <a:lstStyle/>
          <a:p>
            <a:r>
              <a:rPr lang="en-US" dirty="0"/>
              <a:t>Jason Bock</a:t>
            </a:r>
          </a:p>
        </p:txBody>
      </p:sp>
      <p:sp>
        <p:nvSpPr>
          <p:cNvPr id="4" name="TextBox 3">
            <a:extLst>
              <a:ext uri="{FF2B5EF4-FFF2-40B4-BE49-F238E27FC236}">
                <a16:creationId xmlns:a16="http://schemas.microsoft.com/office/drawing/2014/main" id="{58CA0037-502D-4E44-A3A7-E0019E276AF7}"/>
              </a:ext>
            </a:extLst>
          </p:cNvPr>
          <p:cNvSpPr txBox="1"/>
          <p:nvPr/>
        </p:nvSpPr>
        <p:spPr>
          <a:xfrm>
            <a:off x="-1" y="5550194"/>
            <a:ext cx="11419367" cy="1307805"/>
          </a:xfrm>
          <a:prstGeom prst="rect">
            <a:avLst/>
          </a:prstGeom>
          <a:noFill/>
        </p:spPr>
        <p:txBody>
          <a:bodyPr wrap="square" rtlCol="0" anchor="ctr" anchorCtr="0">
            <a:noAutofit/>
          </a:bodyPr>
          <a:lstStyle/>
          <a:p>
            <a:r>
              <a:rPr lang="en-US" dirty="0"/>
              <a:t>Remember…</a:t>
            </a:r>
          </a:p>
          <a:p>
            <a:pPr marL="285750" indent="-285750">
              <a:buClr>
                <a:schemeClr val="tx1"/>
              </a:buClr>
              <a:buFont typeface="Arial" panose="020B0604020202020204" pitchFamily="34" charset="0"/>
              <a:buChar char="•"/>
            </a:pPr>
            <a:r>
              <a:rPr lang="en-US" dirty="0"/>
              <a:t>https://github.com/JasonBock/Presentations/blob/master/Understanding%20.NET%20Standard.pptx</a:t>
            </a:r>
          </a:p>
          <a:p>
            <a:pPr marL="285750" indent="-285750">
              <a:buClr>
                <a:schemeClr val="tx1"/>
              </a:buClr>
              <a:buFont typeface="Arial" panose="020B0604020202020204" pitchFamily="34" charset="0"/>
              <a:buChar char="•"/>
            </a:pPr>
            <a:r>
              <a:rPr lang="en-US" dirty="0"/>
              <a:t>https://github.com/JasonBock/UnderstandingNETStandard</a:t>
            </a:r>
          </a:p>
          <a:p>
            <a:pPr marL="285750" indent="-285750">
              <a:buClr>
                <a:schemeClr val="tx1"/>
              </a:buClr>
              <a:buFont typeface="Arial" panose="020B0604020202020204" pitchFamily="34" charset="0"/>
              <a:buChar char="•"/>
            </a:pPr>
            <a:r>
              <a:rPr lang="en-US" dirty="0"/>
              <a:t>References in the notes on this slide</a:t>
            </a:r>
          </a:p>
        </p:txBody>
      </p:sp>
    </p:spTree>
    <p:extLst>
      <p:ext uri="{BB962C8B-B14F-4D97-AF65-F5344CB8AC3E}">
        <p14:creationId xmlns:p14="http://schemas.microsoft.com/office/powerpoint/2010/main" val="3025590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10E48-A016-40A3-9CF2-752FD8E3204B}"/>
              </a:ext>
            </a:extLst>
          </p:cNvPr>
          <p:cNvSpPr>
            <a:spLocks noGrp="1"/>
          </p:cNvSpPr>
          <p:nvPr>
            <p:ph type="title"/>
          </p:nvPr>
        </p:nvSpPr>
        <p:spPr/>
        <p:txBody>
          <a:bodyPr/>
          <a:lstStyle/>
          <a:p>
            <a:r>
              <a:rPr lang="en-US" dirty="0"/>
              <a:t>Downloads</a:t>
            </a:r>
          </a:p>
        </p:txBody>
      </p:sp>
      <p:sp>
        <p:nvSpPr>
          <p:cNvPr id="6" name="Content Placeholder 1">
            <a:extLst>
              <a:ext uri="{FF2B5EF4-FFF2-40B4-BE49-F238E27FC236}">
                <a16:creationId xmlns:a16="http://schemas.microsoft.com/office/drawing/2014/main" id="{29E132E5-7EC1-4996-9538-3D3118E352CF}"/>
              </a:ext>
            </a:extLst>
          </p:cNvPr>
          <p:cNvSpPr>
            <a:spLocks noGrp="1"/>
          </p:cNvSpPr>
          <p:nvPr>
            <p:ph idx="1"/>
          </p:nvPr>
        </p:nvSpPr>
        <p:spPr>
          <a:xfrm>
            <a:off x="432154" y="1592868"/>
            <a:ext cx="11430000" cy="4810845"/>
          </a:xfrm>
        </p:spPr>
        <p:txBody>
          <a:bodyPr anchor="ctr" anchorCtr="0"/>
          <a:lstStyle/>
          <a:p>
            <a:pPr marL="68580" indent="0" algn="ctr">
              <a:buNone/>
            </a:pPr>
            <a:r>
              <a:rPr lang="en-US" sz="2400" dirty="0"/>
              <a:t>https://github.com/JasonBock/Presentations/blob/master/</a:t>
            </a:r>
          </a:p>
          <a:p>
            <a:pPr marL="68580" indent="0" algn="ctr">
              <a:buNone/>
            </a:pPr>
            <a:r>
              <a:rPr lang="en-US" sz="2400" dirty="0"/>
              <a:t>Understanding%20.NET%20Standard.pptx</a:t>
            </a:r>
          </a:p>
          <a:p>
            <a:pPr marL="68580" indent="0" algn="ctr">
              <a:buNone/>
            </a:pPr>
            <a:endParaRPr lang="en-US" sz="2400" dirty="0"/>
          </a:p>
          <a:p>
            <a:pPr marL="68580" indent="0" algn="ctr">
              <a:buNone/>
            </a:pPr>
            <a:r>
              <a:rPr lang="en-US" sz="2400" dirty="0"/>
              <a:t>https://github.com/JasonBock/UnderstandingNETStandard</a:t>
            </a:r>
          </a:p>
        </p:txBody>
      </p:sp>
    </p:spTree>
    <p:extLst>
      <p:ext uri="{BB962C8B-B14F-4D97-AF65-F5344CB8AC3E}">
        <p14:creationId xmlns:p14="http://schemas.microsoft.com/office/powerpoint/2010/main" val="3372829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10E48-A016-40A3-9CF2-752FD8E3204B}"/>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DC3CAC5-D82C-4212-910D-3A0A44EBA6B0}"/>
              </a:ext>
            </a:extLst>
          </p:cNvPr>
          <p:cNvSpPr>
            <a:spLocks noGrp="1"/>
          </p:cNvSpPr>
          <p:nvPr>
            <p:ph idx="1"/>
          </p:nvPr>
        </p:nvSpPr>
        <p:spPr/>
        <p:txBody>
          <a:bodyPr/>
          <a:lstStyle/>
          <a:p>
            <a:r>
              <a:rPr lang="en-US" dirty="0"/>
              <a:t>History</a:t>
            </a:r>
          </a:p>
          <a:p>
            <a:r>
              <a:rPr lang="en-US" dirty="0"/>
              <a:t>Definitions</a:t>
            </a:r>
          </a:p>
          <a:p>
            <a:r>
              <a:rPr lang="en-US" dirty="0"/>
              <a:t>Recommendations</a:t>
            </a:r>
          </a:p>
        </p:txBody>
      </p:sp>
      <p:sp>
        <p:nvSpPr>
          <p:cNvPr id="4" name="TextBox 3">
            <a:extLst>
              <a:ext uri="{FF2B5EF4-FFF2-40B4-BE49-F238E27FC236}">
                <a16:creationId xmlns:a16="http://schemas.microsoft.com/office/drawing/2014/main" id="{8DBBCDCA-2107-4E8B-88C2-5B1AA2C9D02E}"/>
              </a:ext>
            </a:extLst>
          </p:cNvPr>
          <p:cNvSpPr txBox="1"/>
          <p:nvPr/>
        </p:nvSpPr>
        <p:spPr>
          <a:xfrm>
            <a:off x="4017407" y="3868639"/>
            <a:ext cx="7564058" cy="2308324"/>
          </a:xfrm>
          <a:prstGeom prst="rect">
            <a:avLst/>
          </a:prstGeom>
          <a:noFill/>
        </p:spPr>
        <p:txBody>
          <a:bodyPr wrap="none" rtlCol="0">
            <a:spAutoFit/>
          </a:bodyPr>
          <a:lstStyle/>
          <a:p>
            <a:pPr algn="ctr"/>
            <a:r>
              <a:rPr lang="en-US" sz="2400" dirty="0"/>
              <a:t>Remember….</a:t>
            </a:r>
          </a:p>
          <a:p>
            <a:pPr algn="ctr"/>
            <a:endParaRPr lang="en-US" sz="2400" dirty="0"/>
          </a:p>
          <a:p>
            <a:pPr algn="ctr"/>
            <a:r>
              <a:rPr lang="en-US" sz="2400" dirty="0"/>
              <a:t>https://github.com/JasonBock/Presentations/blob/master/</a:t>
            </a:r>
          </a:p>
          <a:p>
            <a:pPr algn="ctr"/>
            <a:r>
              <a:rPr lang="en-US" sz="2400" dirty="0"/>
              <a:t>Understanding%20.NET%20Standard.pptx</a:t>
            </a:r>
          </a:p>
          <a:p>
            <a:pPr algn="ctr"/>
            <a:endParaRPr lang="en-US" sz="2400" dirty="0"/>
          </a:p>
          <a:p>
            <a:pPr algn="ctr"/>
            <a:r>
              <a:rPr lang="en-US" sz="2400" dirty="0"/>
              <a:t>https://github.com/JasonBock/UnderstandingNETStandard</a:t>
            </a:r>
          </a:p>
        </p:txBody>
      </p:sp>
    </p:spTree>
    <p:extLst>
      <p:ext uri="{BB962C8B-B14F-4D97-AF65-F5344CB8AC3E}">
        <p14:creationId xmlns:p14="http://schemas.microsoft.com/office/powerpoint/2010/main" val="1694529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History</a:t>
            </a:r>
          </a:p>
        </p:txBody>
      </p:sp>
      <p:sp>
        <p:nvSpPr>
          <p:cNvPr id="8" name="Rectangle 7">
            <a:extLst>
              <a:ext uri="{FF2B5EF4-FFF2-40B4-BE49-F238E27FC236}">
                <a16:creationId xmlns:a16="http://schemas.microsoft.com/office/drawing/2014/main" id="{E9F3EF86-9C16-49BC-BDAF-70BB81AA09CF}"/>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http://cdn5.windowswally.com/wp-content/uploads/2014/09/NET-Framework-3.5-in-Windows-8-Featured-Windows-Wally-300x300.png</a:t>
            </a:r>
          </a:p>
        </p:txBody>
      </p:sp>
      <p:pic>
        <p:nvPicPr>
          <p:cNvPr id="5" name="Picture 4">
            <a:extLst>
              <a:ext uri="{FF2B5EF4-FFF2-40B4-BE49-F238E27FC236}">
                <a16:creationId xmlns:a16="http://schemas.microsoft.com/office/drawing/2014/main" id="{77A896CE-2B13-4B23-97BB-CEBD31099A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5227" y="1310639"/>
            <a:ext cx="4801545" cy="4801545"/>
          </a:xfrm>
          <a:prstGeom prst="rect">
            <a:avLst/>
          </a:prstGeom>
        </p:spPr>
      </p:pic>
    </p:spTree>
    <p:extLst>
      <p:ext uri="{BB962C8B-B14F-4D97-AF65-F5344CB8AC3E}">
        <p14:creationId xmlns:p14="http://schemas.microsoft.com/office/powerpoint/2010/main" val="2989772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History</a:t>
            </a:r>
          </a:p>
        </p:txBody>
      </p:sp>
      <p:sp>
        <p:nvSpPr>
          <p:cNvPr id="8" name="Rectangle 7">
            <a:extLst>
              <a:ext uri="{FF2B5EF4-FFF2-40B4-BE49-F238E27FC236}">
                <a16:creationId xmlns:a16="http://schemas.microsoft.com/office/drawing/2014/main" id="{E9F3EF86-9C16-49BC-BDAF-70BB81AA09CF}"/>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https://luauf.com/wp-content/uploads/2008/05/mono-logo.png</a:t>
            </a:r>
          </a:p>
        </p:txBody>
      </p:sp>
      <p:pic>
        <p:nvPicPr>
          <p:cNvPr id="6" name="Picture 5">
            <a:extLst>
              <a:ext uri="{FF2B5EF4-FFF2-40B4-BE49-F238E27FC236}">
                <a16:creationId xmlns:a16="http://schemas.microsoft.com/office/drawing/2014/main" id="{7D9ECFF0-5FAC-460E-B649-26CDB3AD0B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7251" y="1825154"/>
            <a:ext cx="4100830" cy="4100830"/>
          </a:xfrm>
          <a:prstGeom prst="rect">
            <a:avLst/>
          </a:prstGeom>
        </p:spPr>
      </p:pic>
      <p:pic>
        <p:nvPicPr>
          <p:cNvPr id="7" name="Picture 6">
            <a:extLst>
              <a:ext uri="{FF2B5EF4-FFF2-40B4-BE49-F238E27FC236}">
                <a16:creationId xmlns:a16="http://schemas.microsoft.com/office/drawing/2014/main" id="{7DD00D42-B952-49BD-A336-DFC72E2C1D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57604" y="1825153"/>
            <a:ext cx="4704586" cy="4100831"/>
          </a:xfrm>
          <a:prstGeom prst="rect">
            <a:avLst/>
          </a:prstGeom>
        </p:spPr>
      </p:pic>
    </p:spTree>
    <p:extLst>
      <p:ext uri="{BB962C8B-B14F-4D97-AF65-F5344CB8AC3E}">
        <p14:creationId xmlns:p14="http://schemas.microsoft.com/office/powerpoint/2010/main" val="637924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History</a:t>
            </a:r>
          </a:p>
        </p:txBody>
      </p:sp>
      <p:sp>
        <p:nvSpPr>
          <p:cNvPr id="8" name="Rectangle 7">
            <a:extLst>
              <a:ext uri="{FF2B5EF4-FFF2-40B4-BE49-F238E27FC236}">
                <a16:creationId xmlns:a16="http://schemas.microsoft.com/office/drawing/2014/main" id="{E9F3EF86-9C16-49BC-BDAF-70BB81AA09CF}"/>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https://www.wired.com/wp-content/uploads/2010/09/Microsoft_Silverlight.jpg</a:t>
            </a:r>
          </a:p>
        </p:txBody>
      </p:sp>
      <p:pic>
        <p:nvPicPr>
          <p:cNvPr id="9" name="Picture 8">
            <a:extLst>
              <a:ext uri="{FF2B5EF4-FFF2-40B4-BE49-F238E27FC236}">
                <a16:creationId xmlns:a16="http://schemas.microsoft.com/office/drawing/2014/main" id="{1D2A2462-C01D-4BA9-8F17-35A23CFDBB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2118" y="1332231"/>
            <a:ext cx="2929254" cy="2929254"/>
          </a:xfrm>
          <a:prstGeom prst="rect">
            <a:avLst/>
          </a:prstGeom>
        </p:spPr>
      </p:pic>
      <p:pic>
        <p:nvPicPr>
          <p:cNvPr id="10" name="Picture 9">
            <a:extLst>
              <a:ext uri="{FF2B5EF4-FFF2-40B4-BE49-F238E27FC236}">
                <a16:creationId xmlns:a16="http://schemas.microsoft.com/office/drawing/2014/main" id="{4916880D-5065-4322-9129-3E88EDD927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5568" y="1195070"/>
            <a:ext cx="3675229" cy="3203575"/>
          </a:xfrm>
          <a:prstGeom prst="rect">
            <a:avLst/>
          </a:prstGeom>
        </p:spPr>
      </p:pic>
      <p:pic>
        <p:nvPicPr>
          <p:cNvPr id="11" name="Picture 10">
            <a:extLst>
              <a:ext uri="{FF2B5EF4-FFF2-40B4-BE49-F238E27FC236}">
                <a16:creationId xmlns:a16="http://schemas.microsoft.com/office/drawing/2014/main" id="{E20F3AEB-5299-47E8-82D1-0E2051755D2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71371" y="3264762"/>
            <a:ext cx="2703195" cy="3012132"/>
          </a:xfrm>
          <a:prstGeom prst="rect">
            <a:avLst/>
          </a:prstGeom>
        </p:spPr>
      </p:pic>
    </p:spTree>
    <p:extLst>
      <p:ext uri="{BB962C8B-B14F-4D97-AF65-F5344CB8AC3E}">
        <p14:creationId xmlns:p14="http://schemas.microsoft.com/office/powerpoint/2010/main" val="2289955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History</a:t>
            </a:r>
          </a:p>
        </p:txBody>
      </p:sp>
      <p:sp>
        <p:nvSpPr>
          <p:cNvPr id="8" name="Rectangle 7">
            <a:extLst>
              <a:ext uri="{FF2B5EF4-FFF2-40B4-BE49-F238E27FC236}">
                <a16:creationId xmlns:a16="http://schemas.microsoft.com/office/drawing/2014/main" id="{E9F3EF86-9C16-49BC-BDAF-70BB81AA09CF}"/>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https://www.xamarin.com/content/images/pages/branding/assets/xamagon.png</a:t>
            </a:r>
          </a:p>
        </p:txBody>
      </p:sp>
      <p:pic>
        <p:nvPicPr>
          <p:cNvPr id="7" name="Picture 6">
            <a:extLst>
              <a:ext uri="{FF2B5EF4-FFF2-40B4-BE49-F238E27FC236}">
                <a16:creationId xmlns:a16="http://schemas.microsoft.com/office/drawing/2014/main" id="{6418799C-F2BB-4EF5-96E9-7F7E42FB07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9600" y="1205974"/>
            <a:ext cx="2403751" cy="2403751"/>
          </a:xfrm>
          <a:prstGeom prst="rect">
            <a:avLst/>
          </a:prstGeom>
        </p:spPr>
      </p:pic>
      <p:pic>
        <p:nvPicPr>
          <p:cNvPr id="12" name="Picture 11">
            <a:extLst>
              <a:ext uri="{FF2B5EF4-FFF2-40B4-BE49-F238E27FC236}">
                <a16:creationId xmlns:a16="http://schemas.microsoft.com/office/drawing/2014/main" id="{BED14284-74FC-4739-86EE-C156308560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93190" y="1158780"/>
            <a:ext cx="2915004" cy="2540912"/>
          </a:xfrm>
          <a:prstGeom prst="rect">
            <a:avLst/>
          </a:prstGeom>
        </p:spPr>
      </p:pic>
      <p:pic>
        <p:nvPicPr>
          <p:cNvPr id="13" name="Picture 12">
            <a:extLst>
              <a:ext uri="{FF2B5EF4-FFF2-40B4-BE49-F238E27FC236}">
                <a16:creationId xmlns:a16="http://schemas.microsoft.com/office/drawing/2014/main" id="{95EACE29-C7E6-469F-BC9B-4BDAD82EA2E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18466" y="4096640"/>
            <a:ext cx="2066018" cy="2302135"/>
          </a:xfrm>
          <a:prstGeom prst="rect">
            <a:avLst/>
          </a:prstGeom>
        </p:spPr>
      </p:pic>
      <p:pic>
        <p:nvPicPr>
          <p:cNvPr id="14" name="Picture 13">
            <a:extLst>
              <a:ext uri="{FF2B5EF4-FFF2-40B4-BE49-F238E27FC236}">
                <a16:creationId xmlns:a16="http://schemas.microsoft.com/office/drawing/2014/main" id="{0BA7E62E-EB5A-487C-A20A-F0FED5B744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69371" y="3367857"/>
            <a:ext cx="3362642" cy="3362642"/>
          </a:xfrm>
          <a:prstGeom prst="rect">
            <a:avLst/>
          </a:prstGeom>
        </p:spPr>
      </p:pic>
    </p:spTree>
    <p:extLst>
      <p:ext uri="{BB962C8B-B14F-4D97-AF65-F5344CB8AC3E}">
        <p14:creationId xmlns:p14="http://schemas.microsoft.com/office/powerpoint/2010/main" val="13523782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F2E91-AB3B-4671-86E3-FF729A502722}"/>
              </a:ext>
            </a:extLst>
          </p:cNvPr>
          <p:cNvSpPr>
            <a:spLocks noGrp="1"/>
          </p:cNvSpPr>
          <p:nvPr>
            <p:ph type="title"/>
          </p:nvPr>
        </p:nvSpPr>
        <p:spPr/>
        <p:txBody>
          <a:bodyPr/>
          <a:lstStyle/>
          <a:p>
            <a:r>
              <a:rPr lang="en-US" dirty="0"/>
              <a:t>History</a:t>
            </a:r>
          </a:p>
        </p:txBody>
      </p:sp>
      <p:sp>
        <p:nvSpPr>
          <p:cNvPr id="8" name="Rectangle 7">
            <a:extLst>
              <a:ext uri="{FF2B5EF4-FFF2-40B4-BE49-F238E27FC236}">
                <a16:creationId xmlns:a16="http://schemas.microsoft.com/office/drawing/2014/main" id="{E9F3EF86-9C16-49BC-BDAF-70BB81AA09CF}"/>
              </a:ext>
            </a:extLst>
          </p:cNvPr>
          <p:cNvSpPr/>
          <p:nvPr/>
        </p:nvSpPr>
        <p:spPr>
          <a:xfrm>
            <a:off x="-1" y="6276894"/>
            <a:ext cx="12192001" cy="453605"/>
          </a:xfrm>
          <a:prstGeom prst="rect">
            <a:avLst/>
          </a:prstGeom>
        </p:spPr>
        <p:txBody>
          <a:bodyPr wrap="square" anchor="ctr" anchorCtr="0">
            <a:noAutofit/>
          </a:bodyPr>
          <a:lstStyle/>
          <a:p>
            <a:pPr algn="r"/>
            <a:r>
              <a:rPr lang="en-US" sz="1200" dirty="0">
                <a:latin typeface="+mj-lt"/>
                <a:cs typeface="Calibri" pitchFamily="34" charset="0"/>
              </a:rPr>
              <a:t>https://cdn0.froala.com/assets/editor/docs/server/meta-social/dotnet-core-12b6094aae01e933196c60b4e87181bf.png</a:t>
            </a:r>
          </a:p>
        </p:txBody>
      </p:sp>
      <p:pic>
        <p:nvPicPr>
          <p:cNvPr id="9" name="Picture 8">
            <a:extLst>
              <a:ext uri="{FF2B5EF4-FFF2-40B4-BE49-F238E27FC236}">
                <a16:creationId xmlns:a16="http://schemas.microsoft.com/office/drawing/2014/main" id="{2037AB1F-9927-49B4-9776-0A1626D817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7744" y="832432"/>
            <a:ext cx="1716511" cy="1716511"/>
          </a:xfrm>
          <a:prstGeom prst="rect">
            <a:avLst/>
          </a:prstGeom>
        </p:spPr>
      </p:pic>
      <p:pic>
        <p:nvPicPr>
          <p:cNvPr id="10" name="Picture 9">
            <a:extLst>
              <a:ext uri="{FF2B5EF4-FFF2-40B4-BE49-F238E27FC236}">
                <a16:creationId xmlns:a16="http://schemas.microsoft.com/office/drawing/2014/main" id="{7A4FE9FB-5176-461B-A8A4-1D4ED991A28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20610" y="2468692"/>
            <a:ext cx="2117134" cy="1845435"/>
          </a:xfrm>
          <a:prstGeom prst="rect">
            <a:avLst/>
          </a:prstGeom>
        </p:spPr>
      </p:pic>
      <p:pic>
        <p:nvPicPr>
          <p:cNvPr id="11" name="Picture 10">
            <a:extLst>
              <a:ext uri="{FF2B5EF4-FFF2-40B4-BE49-F238E27FC236}">
                <a16:creationId xmlns:a16="http://schemas.microsoft.com/office/drawing/2014/main" id="{1A6BD065-A765-4B2B-9BDB-9820B28813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50426" y="4536900"/>
            <a:ext cx="1540458" cy="1716511"/>
          </a:xfrm>
          <a:prstGeom prst="rect">
            <a:avLst/>
          </a:prstGeom>
        </p:spPr>
      </p:pic>
      <p:pic>
        <p:nvPicPr>
          <p:cNvPr id="15" name="Picture 14">
            <a:extLst>
              <a:ext uri="{FF2B5EF4-FFF2-40B4-BE49-F238E27FC236}">
                <a16:creationId xmlns:a16="http://schemas.microsoft.com/office/drawing/2014/main" id="{7FC82220-B693-473B-8B96-D46953EC813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676604" y="2073029"/>
            <a:ext cx="2462827" cy="2462827"/>
          </a:xfrm>
          <a:prstGeom prst="rect">
            <a:avLst/>
          </a:prstGeom>
        </p:spPr>
      </p:pic>
      <p:pic>
        <p:nvPicPr>
          <p:cNvPr id="16" name="Picture 15">
            <a:extLst>
              <a:ext uri="{FF2B5EF4-FFF2-40B4-BE49-F238E27FC236}">
                <a16:creationId xmlns:a16="http://schemas.microsoft.com/office/drawing/2014/main" id="{6C435A50-A49A-4ADF-B00C-8237010A4A73}"/>
              </a:ext>
            </a:extLst>
          </p:cNvPr>
          <p:cNvPicPr>
            <a:picLocks noChangeAspect="1"/>
          </p:cNvPicPr>
          <p:nvPr/>
        </p:nvPicPr>
        <p:blipFill>
          <a:blip r:embed="rId7"/>
          <a:stretch>
            <a:fillRect/>
          </a:stretch>
        </p:blipFill>
        <p:spPr>
          <a:xfrm>
            <a:off x="6401118" y="4535856"/>
            <a:ext cx="1629806" cy="1595527"/>
          </a:xfrm>
          <a:prstGeom prst="rect">
            <a:avLst/>
          </a:prstGeom>
        </p:spPr>
      </p:pic>
    </p:spTree>
    <p:extLst>
      <p:ext uri="{BB962C8B-B14F-4D97-AF65-F5344CB8AC3E}">
        <p14:creationId xmlns:p14="http://schemas.microsoft.com/office/powerpoint/2010/main" val="18122341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TotalTime>
  <Words>1740</Words>
  <Application>Microsoft Office PowerPoint</Application>
  <PresentationFormat>Widescreen</PresentationFormat>
  <Paragraphs>143</Paragraphs>
  <Slides>23</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Understanding .NET Standard</vt:lpstr>
      <vt:lpstr>Personal Info</vt:lpstr>
      <vt:lpstr>Downloads</vt:lpstr>
      <vt:lpstr>Overview</vt:lpstr>
      <vt:lpstr>History</vt:lpstr>
      <vt:lpstr>History</vt:lpstr>
      <vt:lpstr>History</vt:lpstr>
      <vt:lpstr>History</vt:lpstr>
      <vt:lpstr>History</vt:lpstr>
      <vt:lpstr>History</vt:lpstr>
      <vt:lpstr>History</vt:lpstr>
      <vt:lpstr>History</vt:lpstr>
      <vt:lpstr>History</vt:lpstr>
      <vt:lpstr>History</vt:lpstr>
      <vt:lpstr>History</vt:lpstr>
      <vt:lpstr>Definitions</vt:lpstr>
      <vt:lpstr>Definitions</vt:lpstr>
      <vt:lpstr>Definitions</vt:lpstr>
      <vt:lpstr>Definitions</vt:lpstr>
      <vt:lpstr>Definitions</vt:lpstr>
      <vt:lpstr>Recommendations</vt:lpstr>
      <vt:lpstr>Demo: .NET Standard Tools and Setup</vt:lpstr>
      <vt:lpstr>Understanding .NET Standard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Code in .NET</dc:title>
  <dc:creator>Jason Bock</dc:creator>
  <cp:lastModifiedBy>Jason Bock</cp:lastModifiedBy>
  <cp:revision>33</cp:revision>
  <dcterms:created xsi:type="dcterms:W3CDTF">2020-06-05T19:52:21Z</dcterms:created>
  <dcterms:modified xsi:type="dcterms:W3CDTF">2020-06-06T02:08:25Z</dcterms:modified>
</cp:coreProperties>
</file>

<file path=docProps/thumbnail.jpeg>
</file>